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0"/>
  </p:notesMasterIdLst>
  <p:handoutMasterIdLst>
    <p:handoutMasterId r:id="rId31"/>
  </p:handoutMasterIdLst>
  <p:sldIdLst>
    <p:sldId id="256" r:id="rId2"/>
    <p:sldId id="268" r:id="rId3"/>
    <p:sldId id="257" r:id="rId4"/>
    <p:sldId id="280" r:id="rId5"/>
    <p:sldId id="258" r:id="rId6"/>
    <p:sldId id="259" r:id="rId7"/>
    <p:sldId id="272" r:id="rId8"/>
    <p:sldId id="260" r:id="rId9"/>
    <p:sldId id="261" r:id="rId10"/>
    <p:sldId id="264" r:id="rId11"/>
    <p:sldId id="265" r:id="rId12"/>
    <p:sldId id="262" r:id="rId13"/>
    <p:sldId id="269" r:id="rId14"/>
    <p:sldId id="263" r:id="rId15"/>
    <p:sldId id="266" r:id="rId16"/>
    <p:sldId id="267" r:id="rId17"/>
    <p:sldId id="270" r:id="rId18"/>
    <p:sldId id="283" r:id="rId19"/>
    <p:sldId id="271" r:id="rId20"/>
    <p:sldId id="281" r:id="rId21"/>
    <p:sldId id="282" r:id="rId22"/>
    <p:sldId id="273" r:id="rId23"/>
    <p:sldId id="274" r:id="rId24"/>
    <p:sldId id="275" r:id="rId25"/>
    <p:sldId id="276" r:id="rId26"/>
    <p:sldId id="278" r:id="rId27"/>
    <p:sldId id="279"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Coiley" initials="GC" lastIdx="1" clrIdx="0">
    <p:extLst>
      <p:ext uri="{19B8F6BF-5375-455C-9EA6-DF929625EA0E}">
        <p15:presenceInfo xmlns:p15="http://schemas.microsoft.com/office/powerpoint/2012/main" userId="S-1-5-21-1308518034-1219576046-2441033875-1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3662" autoAdjust="0"/>
  </p:normalViewPr>
  <p:slideViewPr>
    <p:cSldViewPr snapToGrid="0">
      <p:cViewPr varScale="1">
        <p:scale>
          <a:sx n="62" d="100"/>
          <a:sy n="62" d="100"/>
        </p:scale>
        <p:origin x="10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3T14:31:21.370" idx="1">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B8FE24-B55A-4639-BBF1-AD369E900203}" type="datetimeFigureOut">
              <a:rPr lang="en-GB" smtClean="0"/>
              <a:t>16/04/2018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90EB87-1FD3-4294-8610-3DEF4693F550}" type="slidenum">
              <a:rPr lang="en-GB" smtClean="0"/>
              <a:t>‹#›</a:t>
            </a:fld>
            <a:endParaRPr lang="en-GB"/>
          </a:p>
        </p:txBody>
      </p:sp>
    </p:spTree>
    <p:extLst>
      <p:ext uri="{BB962C8B-B14F-4D97-AF65-F5344CB8AC3E}">
        <p14:creationId xmlns:p14="http://schemas.microsoft.com/office/powerpoint/2010/main" val="3191995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0ECE8-F036-4181-B7AE-0FBB88D3092E}" type="datetimeFigureOut">
              <a:rPr lang="en-GB" smtClean="0"/>
              <a:t>16/04/2018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C683D-C8CA-42C3-A65A-1A0C3C6687C5}" type="slidenum">
              <a:rPr lang="en-GB" smtClean="0"/>
              <a:t>‹#›</a:t>
            </a:fld>
            <a:endParaRPr lang="en-GB"/>
          </a:p>
        </p:txBody>
      </p:sp>
    </p:spTree>
    <p:extLst>
      <p:ext uri="{BB962C8B-B14F-4D97-AF65-F5344CB8AC3E}">
        <p14:creationId xmlns:p14="http://schemas.microsoft.com/office/powerpoint/2010/main" val="88092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Title slide. Welcome. </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a:t>
            </a:fld>
            <a:endParaRPr lang="en-GB"/>
          </a:p>
        </p:txBody>
      </p:sp>
    </p:spTree>
    <p:extLst>
      <p:ext uri="{BB962C8B-B14F-4D97-AF65-F5344CB8AC3E}">
        <p14:creationId xmlns:p14="http://schemas.microsoft.com/office/powerpoint/2010/main" val="126803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summary of some key principles relating to personal data as set out in the GDPR. Under DSA we will need to obtain explicit consent for receiving, processing, and sharing sensitive personal data. Additionally</a:t>
            </a:r>
            <a:r>
              <a:rPr lang="en-GB" baseline="0" dirty="0" smtClean="0"/>
              <a:t> we will need to hold evidence that this consent has been obtained and when.</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10</a:t>
            </a:fld>
            <a:endParaRPr lang="en-GB"/>
          </a:p>
        </p:txBody>
      </p:sp>
    </p:spTree>
    <p:extLst>
      <p:ext uri="{BB962C8B-B14F-4D97-AF65-F5344CB8AC3E}">
        <p14:creationId xmlns:p14="http://schemas.microsoft.com/office/powerpoint/2010/main" val="41584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we have further principles relating to personal data and GDPR. To meet the principles it is recommended that organisations review their data protection procedures and identify where gaps may exist in their data procedures under GDPR.</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11</a:t>
            </a:fld>
            <a:endParaRPr lang="en-GB"/>
          </a:p>
        </p:txBody>
      </p:sp>
    </p:spTree>
    <p:extLst>
      <p:ext uri="{BB962C8B-B14F-4D97-AF65-F5344CB8AC3E}">
        <p14:creationId xmlns:p14="http://schemas.microsoft.com/office/powerpoint/2010/main" val="152515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GDPR sets out the rights that individuals have with regard to their data. There is detail here about the way an individual is informed about how their data is processed and why.</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12</a:t>
            </a:fld>
            <a:endParaRPr lang="en-GB"/>
          </a:p>
        </p:txBody>
      </p:sp>
    </p:spTree>
    <p:extLst>
      <p:ext uri="{BB962C8B-B14F-4D97-AF65-F5344CB8AC3E}">
        <p14:creationId xmlns:p14="http://schemas.microsoft.com/office/powerpoint/2010/main" val="413918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further right is that of the withdrawal of their consent for their data to be processed or held at all.</a:t>
            </a:r>
            <a:endParaRPr lang="en-GB" dirty="0" smtClean="0"/>
          </a:p>
          <a:p>
            <a:r>
              <a:rPr lang="en-GB" dirty="0" smtClean="0"/>
              <a:t>A person has further rights over the</a:t>
            </a:r>
            <a:r>
              <a:rPr lang="en-GB" baseline="0" dirty="0" smtClean="0"/>
              <a:t> access to their data, and organisations have clear guidelines on when and how they respond to a request for access to their data. They should respond within 1 month, at no charge. A ‘reasonable fee’ can be levied if the request is manifestly unfounded or excessive, or repetitive.</a:t>
            </a:r>
          </a:p>
          <a:p>
            <a:r>
              <a:rPr lang="en-GB" baseline="0" dirty="0" smtClean="0"/>
              <a:t>A person can request that any mistakes in their data are corrected, and this includes any data shared with 3</a:t>
            </a:r>
            <a:r>
              <a:rPr lang="en-GB" baseline="30000" dirty="0" smtClean="0"/>
              <a:t>rd</a:t>
            </a:r>
            <a:r>
              <a:rPr lang="en-GB" baseline="0" dirty="0" smtClean="0"/>
              <a:t> parties. This clearly has significance in DSA where data may be shared with regulatory and funding bodies.</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13</a:t>
            </a:fld>
            <a:endParaRPr lang="en-GB"/>
          </a:p>
        </p:txBody>
      </p:sp>
    </p:spTree>
    <p:extLst>
      <p:ext uri="{BB962C8B-B14F-4D97-AF65-F5344CB8AC3E}">
        <p14:creationId xmlns:p14="http://schemas.microsoft.com/office/powerpoint/2010/main" val="157659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person has further rights as set out here. Erasure should be complied with unless the processing is for specific reasons such as complying with a legal obligation or for public health reasons. The right of portability</a:t>
            </a:r>
            <a:r>
              <a:rPr lang="en-GB" baseline="0" dirty="0" smtClean="0"/>
              <a:t> from one IT environment to another in a safe and secure way, e.g. moving personal data from one banking service to another.</a:t>
            </a:r>
          </a:p>
          <a:p>
            <a:r>
              <a:rPr lang="en-GB" dirty="0" smtClean="0"/>
              <a:t>The right</a:t>
            </a:r>
            <a:r>
              <a:rPr lang="en-GB" baseline="0" dirty="0" smtClean="0"/>
              <a:t> to object means you must stop processing someone’s personal data unless </a:t>
            </a:r>
            <a:r>
              <a:rPr lang="en-GB" sz="1200" b="0" i="0" kern="1200" dirty="0" smtClean="0">
                <a:solidFill>
                  <a:schemeClr val="tx1"/>
                </a:solidFill>
                <a:effectLst/>
                <a:latin typeface="+mn-lt"/>
                <a:ea typeface="+mn-ea"/>
                <a:cs typeface="+mn-cs"/>
              </a:rPr>
              <a:t>you can demonstrate compelling legitimate grounds for the processing, which override the interests, rights and freedoms of the individual.</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14</a:t>
            </a:fld>
            <a:endParaRPr lang="en-GB"/>
          </a:p>
        </p:txBody>
      </p:sp>
    </p:spTree>
    <p:extLst>
      <p:ext uri="{BB962C8B-B14F-4D97-AF65-F5344CB8AC3E}">
        <p14:creationId xmlns:p14="http://schemas.microsoft.com/office/powerpoint/2010/main" val="424352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Guidance on how breaches under the GDPR are to be handled to be by an organisation. There is clear information on the ICO website of how to report any data breaches.</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15</a:t>
            </a:fld>
            <a:endParaRPr lang="en-GB"/>
          </a:p>
        </p:txBody>
      </p:sp>
    </p:spTree>
    <p:extLst>
      <p:ext uri="{BB962C8B-B14F-4D97-AF65-F5344CB8AC3E}">
        <p14:creationId xmlns:p14="http://schemas.microsoft.com/office/powerpoint/2010/main" val="82960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high level of digital security is required. This includes both physical access to digital records through computer hardware or storage</a:t>
            </a:r>
            <a:r>
              <a:rPr lang="en-GB" baseline="0" dirty="0" smtClean="0"/>
              <a:t> devices</a:t>
            </a:r>
            <a:r>
              <a:rPr lang="en-GB" dirty="0" smtClean="0"/>
              <a:t> but also remote access online and in the cloud.</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16</a:t>
            </a:fld>
            <a:endParaRPr lang="en-GB"/>
          </a:p>
        </p:txBody>
      </p:sp>
    </p:spTree>
    <p:extLst>
      <p:ext uri="{BB962C8B-B14F-4D97-AF65-F5344CB8AC3E}">
        <p14:creationId xmlns:p14="http://schemas.microsoft.com/office/powerpoint/2010/main" val="71909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suggested that an organisation should review it’s data protection procedures against the GDPR. It could mean some changes to existing policies and working practices. Having evidence that this review exercise has taken place and changes made as a result, could be considered good working</a:t>
            </a:r>
            <a:r>
              <a:rPr lang="en-GB" baseline="0" dirty="0" smtClean="0"/>
              <a:t> practice.</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17</a:t>
            </a:fld>
            <a:endParaRPr lang="en-GB"/>
          </a:p>
        </p:txBody>
      </p:sp>
    </p:spTree>
    <p:extLst>
      <p:ext uri="{BB962C8B-B14F-4D97-AF65-F5344CB8AC3E}">
        <p14:creationId xmlns:p14="http://schemas.microsoft.com/office/powerpoint/2010/main" val="2683809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guidance and suggestions for consideration around an organisation’s procedures and policies. One</a:t>
            </a:r>
            <a:r>
              <a:rPr lang="en-GB" baseline="0" dirty="0" smtClean="0"/>
              <a:t> approach would be to create a checklist of areas to review under GDPR and to examine, and evidence the examination, of all items identified on the checklist.</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18</a:t>
            </a:fld>
            <a:endParaRPr lang="en-GB"/>
          </a:p>
        </p:txBody>
      </p:sp>
    </p:spTree>
    <p:extLst>
      <p:ext uri="{BB962C8B-B14F-4D97-AF65-F5344CB8AC3E}">
        <p14:creationId xmlns:p14="http://schemas.microsoft.com/office/powerpoint/2010/main" val="269971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Information Commissioners Office recommend undertaking a review of data protection procedures. The ICO provide a checklist (available online) to help organisations with this process. The links to the ICO are provided on the last, summary slide.</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19</a:t>
            </a:fld>
            <a:endParaRPr lang="en-GB"/>
          </a:p>
        </p:txBody>
      </p:sp>
    </p:spTree>
    <p:extLst>
      <p:ext uri="{BB962C8B-B14F-4D97-AF65-F5344CB8AC3E}">
        <p14:creationId xmlns:p14="http://schemas.microsoft.com/office/powerpoint/2010/main" val="268153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Setting out the Objectives for the training presentation. Highlight that this is not detailed training but an overview of key aspects of the GDPR. Suggest</a:t>
            </a:r>
            <a:r>
              <a:rPr lang="en-GB" baseline="0" dirty="0" smtClean="0"/>
              <a:t> that individuals and organisations will need to check the detailed guidance from the Information Commissioners Office (ICO) – links to this organisation are on the final. Summary slide.</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a:t>
            </a:fld>
            <a:endParaRPr lang="en-GB"/>
          </a:p>
        </p:txBody>
      </p:sp>
    </p:spTree>
    <p:extLst>
      <p:ext uri="{BB962C8B-B14F-4D97-AF65-F5344CB8AC3E}">
        <p14:creationId xmlns:p14="http://schemas.microsoft.com/office/powerpoint/2010/main" val="375455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case study is intended to represent a typical scenario</a:t>
            </a:r>
            <a:r>
              <a:rPr lang="en-GB" baseline="0" dirty="0" smtClean="0"/>
              <a:t> relating to student support under DSA. It is of course simplified and different providers may have a variety of procedures. Read the case study and then the next slide poses some questions relating to the case study.</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20</a:t>
            </a:fld>
            <a:endParaRPr lang="en-GB"/>
          </a:p>
        </p:txBody>
      </p:sp>
    </p:spTree>
    <p:extLst>
      <p:ext uri="{BB962C8B-B14F-4D97-AF65-F5344CB8AC3E}">
        <p14:creationId xmlns:p14="http://schemas.microsoft.com/office/powerpoint/2010/main" val="194461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intention here is to generate some detailed appraisal of where and</a:t>
            </a:r>
            <a:r>
              <a:rPr lang="en-GB" baseline="0" dirty="0" smtClean="0"/>
              <a:t> how we handle personal data. Personal data includes: name, address, contact telephone, email. Disability. Who are the data processors? Data Processors could include admin staff, human resources staff, support workers, quality audit staff. Who become the data controllers when they receive a student’s personal information? The organisation providing student support would be a data controller, as is a funding body, and a quality audit organisation. Where and when should the student’s consent be obtained? Student consent should be obtained at each step of data sharing. What safeguards are in place to protect the data? Secure computers, checking validity of data requester, avoiding </a:t>
            </a:r>
            <a:r>
              <a:rPr lang="en-GB" baseline="0" dirty="0" err="1" smtClean="0"/>
              <a:t>uneccessary</a:t>
            </a:r>
            <a:r>
              <a:rPr lang="en-GB" baseline="0" dirty="0" smtClean="0"/>
              <a:t> copies of data.</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21</a:t>
            </a:fld>
            <a:endParaRPr lang="en-GB"/>
          </a:p>
        </p:txBody>
      </p:sp>
    </p:spTree>
    <p:extLst>
      <p:ext uri="{BB962C8B-B14F-4D97-AF65-F5344CB8AC3E}">
        <p14:creationId xmlns:p14="http://schemas.microsoft.com/office/powerpoint/2010/main" val="274195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Q1. The GDPR becomes law across Europe in May 2018.</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22</a:t>
            </a:fld>
            <a:endParaRPr lang="en-GB"/>
          </a:p>
        </p:txBody>
      </p:sp>
    </p:spTree>
    <p:extLst>
      <p:ext uri="{BB962C8B-B14F-4D97-AF65-F5344CB8AC3E}">
        <p14:creationId xmlns:p14="http://schemas.microsoft.com/office/powerpoint/2010/main" val="162358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Q2. All of the items listed are considered personal data, they are all identifiers.</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23</a:t>
            </a:fld>
            <a:endParaRPr lang="en-GB"/>
          </a:p>
        </p:txBody>
      </p:sp>
    </p:spTree>
    <p:extLst>
      <p:ext uri="{BB962C8B-B14F-4D97-AF65-F5344CB8AC3E}">
        <p14:creationId xmlns:p14="http://schemas.microsoft.com/office/powerpoint/2010/main" val="2019391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Q3. The sharing of data should</a:t>
            </a:r>
            <a:r>
              <a:rPr lang="en-GB" baseline="0" dirty="0" smtClean="0"/>
              <a:t> be</a:t>
            </a:r>
            <a:r>
              <a:rPr lang="en-GB" dirty="0" smtClean="0"/>
              <a:t> strictly controlled, and an individual informed of who and why data is being shared.</a:t>
            </a:r>
            <a:r>
              <a:rPr lang="en-GB" baseline="0" dirty="0" smtClean="0"/>
              <a:t> Consent may need to be obtained if sharing data.</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24</a:t>
            </a:fld>
            <a:endParaRPr lang="en-GB"/>
          </a:p>
        </p:txBody>
      </p:sp>
    </p:spTree>
    <p:extLst>
      <p:ext uri="{BB962C8B-B14F-4D97-AF65-F5344CB8AC3E}">
        <p14:creationId xmlns:p14="http://schemas.microsoft.com/office/powerpoint/2010/main" val="3820283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Q4. Answers 1 – 4 are all individual rights in relation to their personal data under the GDPR.</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25</a:t>
            </a:fld>
            <a:endParaRPr lang="en-GB"/>
          </a:p>
        </p:txBody>
      </p:sp>
    </p:spTree>
    <p:extLst>
      <p:ext uri="{BB962C8B-B14F-4D97-AF65-F5344CB8AC3E}">
        <p14:creationId xmlns:p14="http://schemas.microsoft.com/office/powerpoint/2010/main" val="427774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Q6. It is not permissible to use pre-ticked boxes to gain consent – it should</a:t>
            </a:r>
            <a:r>
              <a:rPr lang="en-GB" baseline="0" dirty="0" smtClean="0"/>
              <a:t> be a positive ‘opt-in’ not an ‘opt-out’.</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26</a:t>
            </a:fld>
            <a:endParaRPr lang="en-GB"/>
          </a:p>
        </p:txBody>
      </p:sp>
    </p:spTree>
    <p:extLst>
      <p:ext uri="{BB962C8B-B14F-4D97-AF65-F5344CB8AC3E}">
        <p14:creationId xmlns:p14="http://schemas.microsoft.com/office/powerpoint/2010/main" val="332033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slide 1. Thanks for using the training presentation. Draw attention to the ICO website for detailed information.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27</a:t>
            </a:fld>
            <a:endParaRPr lang="en-GB"/>
          </a:p>
        </p:txBody>
      </p:sp>
    </p:spTree>
    <p:extLst>
      <p:ext uri="{BB962C8B-B14F-4D97-AF65-F5344CB8AC3E}">
        <p14:creationId xmlns:p14="http://schemas.microsoft.com/office/powerpoint/2010/main" val="4225050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slide</a:t>
            </a:r>
            <a:r>
              <a:rPr lang="en-GB" baseline="0" dirty="0" smtClean="0"/>
              <a:t> 2. Disclaimer and request for additional information or corrections to any information.</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28</a:t>
            </a:fld>
            <a:endParaRPr lang="en-GB"/>
          </a:p>
        </p:txBody>
      </p:sp>
    </p:spTree>
    <p:extLst>
      <p:ext uri="{BB962C8B-B14F-4D97-AF65-F5344CB8AC3E}">
        <p14:creationId xmlns:p14="http://schemas.microsoft.com/office/powerpoint/2010/main" val="126220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gives an introduction and sets the context for GDPR. There is information on the implementation</a:t>
            </a:r>
            <a:r>
              <a:rPr lang="en-GB" baseline="0" dirty="0" smtClean="0"/>
              <a:t> of GDPR, it’s application, and who is responsible for data protection.</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3</a:t>
            </a:fld>
            <a:endParaRPr lang="en-GB"/>
          </a:p>
        </p:txBody>
      </p:sp>
    </p:spTree>
    <p:extLst>
      <p:ext uri="{BB962C8B-B14F-4D97-AF65-F5344CB8AC3E}">
        <p14:creationId xmlns:p14="http://schemas.microsoft.com/office/powerpoint/2010/main" val="25125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Setting the context for GDPR. Data, particularly digital data, is shared widely, with many copies of our personal data ‘out there’. Highlight that data breaches do occur and these are widely publicised, and that the misuse</a:t>
            </a:r>
            <a:r>
              <a:rPr lang="en-GB" baseline="0" dirty="0" smtClean="0"/>
              <a:t> of data is common.</a:t>
            </a:r>
          </a:p>
          <a:p>
            <a:r>
              <a:rPr lang="en-GB" baseline="0" dirty="0" smtClean="0"/>
              <a:t>Encourage consideration of where in the DSA sector we receive, process and share personal data.</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4</a:t>
            </a:fld>
            <a:endParaRPr lang="en-GB"/>
          </a:p>
        </p:txBody>
      </p:sp>
    </p:spTree>
    <p:extLst>
      <p:ext uri="{BB962C8B-B14F-4D97-AF65-F5344CB8AC3E}">
        <p14:creationId xmlns:p14="http://schemas.microsoft.com/office/powerpoint/2010/main" val="17682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key considerations – these will be covered in more detail further into the training presentation.</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5</a:t>
            </a:fld>
            <a:endParaRPr lang="en-GB"/>
          </a:p>
        </p:txBody>
      </p:sp>
    </p:spTree>
    <p:extLst>
      <p:ext uri="{BB962C8B-B14F-4D97-AF65-F5344CB8AC3E}">
        <p14:creationId xmlns:p14="http://schemas.microsoft.com/office/powerpoint/2010/main" val="32185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personal data? The definition is stated and some examples of personal</a:t>
            </a:r>
            <a:r>
              <a:rPr lang="en-GB" baseline="0" dirty="0" smtClean="0"/>
              <a:t> data are given. This list is not exhaustive and trainees may wish to consider other types of personal data in relation to the students receiving DSA support.</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6</a:t>
            </a:fld>
            <a:endParaRPr lang="en-GB"/>
          </a:p>
        </p:txBody>
      </p:sp>
    </p:spTree>
    <p:extLst>
      <p:ext uri="{BB962C8B-B14F-4D97-AF65-F5344CB8AC3E}">
        <p14:creationId xmlns:p14="http://schemas.microsoft.com/office/powerpoint/2010/main" val="118724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Sensitive</a:t>
            </a:r>
            <a:r>
              <a:rPr lang="en-GB" baseline="0" dirty="0" smtClean="0"/>
              <a:t> data examples which clearly includes the types of data we handle as part of the DSA work.</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7</a:t>
            </a:fld>
            <a:endParaRPr lang="en-GB"/>
          </a:p>
        </p:txBody>
      </p:sp>
    </p:spTree>
    <p:extLst>
      <p:ext uri="{BB962C8B-B14F-4D97-AF65-F5344CB8AC3E}">
        <p14:creationId xmlns:p14="http://schemas.microsoft.com/office/powerpoint/2010/main" val="87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meant by processing of data? What organisations are subject to GDPR? Essentially every organisation from a multi-national, global corporation such as Google through to an individual, sole-trader.</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8</a:t>
            </a:fld>
            <a:endParaRPr lang="en-GB"/>
          </a:p>
        </p:txBody>
      </p:sp>
    </p:spTree>
    <p:extLst>
      <p:ext uri="{BB962C8B-B14F-4D97-AF65-F5344CB8AC3E}">
        <p14:creationId xmlns:p14="http://schemas.microsoft.com/office/powerpoint/2010/main" val="342961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key terms under data protection and their meanings? Under</a:t>
            </a:r>
            <a:r>
              <a:rPr lang="en-GB" baseline="0" dirty="0" smtClean="0"/>
              <a:t> DSA we will all be concerned with Data subjects, Processors, and Controllers. A larger organisation may consider they should appoint a Data Protection Officer.</a:t>
            </a:r>
            <a:endParaRPr lang="en-GB" dirty="0"/>
          </a:p>
        </p:txBody>
      </p:sp>
      <p:sp>
        <p:nvSpPr>
          <p:cNvPr id="4" name="Slide Number Placeholder 3"/>
          <p:cNvSpPr>
            <a:spLocks noGrp="1"/>
          </p:cNvSpPr>
          <p:nvPr>
            <p:ph type="sldNum" sz="quarter" idx="10"/>
          </p:nvPr>
        </p:nvSpPr>
        <p:spPr/>
        <p:txBody>
          <a:bodyPr/>
          <a:lstStyle/>
          <a:p>
            <a:fld id="{030C683D-C8CA-42C3-A65A-1A0C3C6687C5}" type="slidenum">
              <a:rPr lang="en-GB" smtClean="0"/>
              <a:t>9</a:t>
            </a:fld>
            <a:endParaRPr lang="en-GB"/>
          </a:p>
        </p:txBody>
      </p:sp>
    </p:spTree>
    <p:extLst>
      <p:ext uri="{BB962C8B-B14F-4D97-AF65-F5344CB8AC3E}">
        <p14:creationId xmlns:p14="http://schemas.microsoft.com/office/powerpoint/2010/main" val="135875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268381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229776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0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310851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7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3644353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339876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337532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428345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8C616-79F9-4902-8B19-F6123E865930}"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113202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8C616-79F9-4902-8B19-F6123E865930}"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289037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8C616-79F9-4902-8B19-F6123E865930}" type="datetimeFigureOut">
              <a:rPr lang="en-GB" smtClean="0"/>
              <a:t>16/04/2018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14938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8C616-79F9-4902-8B19-F6123E865930}" type="datetimeFigureOut">
              <a:rPr lang="en-GB" smtClean="0"/>
              <a:t>16/04/2018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126647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8C616-79F9-4902-8B19-F6123E865930}" type="datetimeFigureOut">
              <a:rPr lang="en-GB" smtClean="0"/>
              <a:t>16/04/2018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373657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28C616-79F9-4902-8B19-F6123E865930}"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3D0D3-E685-405C-AA85-9F3227774D84}" type="slidenum">
              <a:rPr lang="en-GB" smtClean="0"/>
              <a:t>‹#›</a:t>
            </a:fld>
            <a:endParaRPr lang="en-GB"/>
          </a:p>
        </p:txBody>
      </p:sp>
    </p:spTree>
    <p:extLst>
      <p:ext uri="{BB962C8B-B14F-4D97-AF65-F5344CB8AC3E}">
        <p14:creationId xmlns:p14="http://schemas.microsoft.com/office/powerpoint/2010/main" val="188377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3D0D3-E685-405C-AA85-9F3227774D84}" type="slidenum">
              <a:rPr lang="en-GB" smtClean="0"/>
              <a:t>‹#›</a:t>
            </a:fld>
            <a:endParaRPr lang="en-GB"/>
          </a:p>
        </p:txBody>
      </p:sp>
      <p:sp>
        <p:nvSpPr>
          <p:cNvPr id="5" name="Date Placeholder 4"/>
          <p:cNvSpPr>
            <a:spLocks noGrp="1"/>
          </p:cNvSpPr>
          <p:nvPr>
            <p:ph type="dt" sz="half" idx="10"/>
          </p:nvPr>
        </p:nvSpPr>
        <p:spPr/>
        <p:txBody>
          <a:bodyPr/>
          <a:lstStyle/>
          <a:p>
            <a:fld id="{F628C616-79F9-4902-8B19-F6123E865930}" type="datetimeFigureOut">
              <a:rPr lang="en-GB" smtClean="0"/>
              <a:t>16/04/2018</a:t>
            </a:fld>
            <a:endParaRPr lang="en-GB"/>
          </a:p>
        </p:txBody>
      </p:sp>
    </p:spTree>
    <p:extLst>
      <p:ext uri="{BB962C8B-B14F-4D97-AF65-F5344CB8AC3E}">
        <p14:creationId xmlns:p14="http://schemas.microsoft.com/office/powerpoint/2010/main" val="328524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chemeClr val="accent1">
                <a:lumMod val="20000"/>
                <a:lumOff val="80000"/>
              </a:schemeClr>
            </a:gs>
            <a:gs pos="94000">
              <a:schemeClr val="bg2">
                <a:shade val="96000"/>
                <a:lumMod val="82000"/>
              </a:schemeClr>
            </a:gs>
          </a:gsLst>
          <a:lin ang="5400000" scaled="0"/>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28C616-79F9-4902-8B19-F6123E865930}" type="datetimeFigureOut">
              <a:rPr lang="en-GB" smtClean="0"/>
              <a:t>16/04/2018</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03D0D3-E685-405C-AA85-9F3227774D84}" type="slidenum">
              <a:rPr lang="en-GB" smtClean="0"/>
              <a:t>‹#›</a:t>
            </a:fld>
            <a:endParaRPr lang="en-GB"/>
          </a:p>
        </p:txBody>
      </p:sp>
    </p:spTree>
    <p:extLst>
      <p:ext uri="{BB962C8B-B14F-4D97-AF65-F5344CB8AC3E}">
        <p14:creationId xmlns:p14="http://schemas.microsoft.com/office/powerpoint/2010/main" val="28395550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ico.org.uk/for-organisations/guide-to-the-general-data-protection-regulation-gdpr/" TargetMode="External"/><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ico.org.uk/for-organisations/educa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manosupport.com/" TargetMode="External"/><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33B5B-75E4-4E17-8627-66492F5C3F67}"/>
              </a:ext>
            </a:extLst>
          </p:cNvPr>
          <p:cNvSpPr>
            <a:spLocks noGrp="1"/>
          </p:cNvSpPr>
          <p:nvPr>
            <p:ph type="ctrTitle"/>
          </p:nvPr>
        </p:nvSpPr>
        <p:spPr>
          <a:xfrm>
            <a:off x="774200" y="524447"/>
            <a:ext cx="8342241" cy="3286907"/>
          </a:xfrm>
        </p:spPr>
        <p:txBody>
          <a:bodyPr>
            <a:normAutofit fontScale="90000"/>
          </a:bodyPr>
          <a:lstStyle/>
          <a:p>
            <a:pPr algn="l"/>
            <a:r>
              <a:rPr lang="en-GB" sz="4900" dirty="0"/>
              <a:t>General Data Protection Regulations (GDPR) and Disabled Students Allowance (DSA) </a:t>
            </a:r>
            <a:r>
              <a:rPr lang="en-GB" dirty="0"/>
              <a:t/>
            </a:r>
            <a:br>
              <a:rPr lang="en-GB" dirty="0"/>
            </a:br>
            <a:endParaRPr lang="en-GB" dirty="0"/>
          </a:p>
        </p:txBody>
      </p:sp>
      <p:sp>
        <p:nvSpPr>
          <p:cNvPr id="3" name="Subtitle 2">
            <a:extLst>
              <a:ext uri="{FF2B5EF4-FFF2-40B4-BE49-F238E27FC236}">
                <a16:creationId xmlns:a16="http://schemas.microsoft.com/office/drawing/2014/main" xmlns="" id="{3646569C-147E-47C0-A425-78BFB5299615}"/>
              </a:ext>
            </a:extLst>
          </p:cNvPr>
          <p:cNvSpPr>
            <a:spLocks noGrp="1"/>
          </p:cNvSpPr>
          <p:nvPr>
            <p:ph type="subTitle" idx="1"/>
          </p:nvPr>
        </p:nvSpPr>
        <p:spPr>
          <a:xfrm>
            <a:off x="1349505" y="3262904"/>
            <a:ext cx="7766936" cy="1096899"/>
          </a:xfrm>
        </p:spPr>
        <p:txBody>
          <a:bodyPr/>
          <a:lstStyle/>
          <a:p>
            <a:r>
              <a:rPr lang="en-GB" dirty="0"/>
              <a:t>Amano Technologies </a:t>
            </a:r>
            <a:r>
              <a:rPr lang="en-GB" dirty="0" smtClean="0"/>
              <a:t>Limited. </a:t>
            </a:r>
            <a:r>
              <a:rPr lang="en-GB" dirty="0"/>
              <a:t>March </a:t>
            </a:r>
            <a:r>
              <a:rPr lang="en-GB" dirty="0" smtClean="0"/>
              <a:t>2018.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16" y="4359804"/>
            <a:ext cx="7718373" cy="21900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926" y="4831638"/>
            <a:ext cx="1815084" cy="1741932"/>
          </a:xfrm>
          <a:prstGeom prst="rect">
            <a:avLst/>
          </a:prstGeom>
        </p:spPr>
      </p:pic>
    </p:spTree>
    <p:extLst>
      <p:ext uri="{BB962C8B-B14F-4D97-AF65-F5344CB8AC3E}">
        <p14:creationId xmlns:p14="http://schemas.microsoft.com/office/powerpoint/2010/main" val="3120818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3A552-A457-4718-8CFF-F772EA7DE3AD}"/>
              </a:ext>
            </a:extLst>
          </p:cNvPr>
          <p:cNvSpPr>
            <a:spLocks noGrp="1"/>
          </p:cNvSpPr>
          <p:nvPr>
            <p:ph type="title"/>
          </p:nvPr>
        </p:nvSpPr>
        <p:spPr/>
        <p:txBody>
          <a:bodyPr/>
          <a:lstStyle/>
          <a:p>
            <a:r>
              <a:rPr lang="en-GB" dirty="0"/>
              <a:t>Data Protection </a:t>
            </a:r>
            <a:r>
              <a:rPr lang="en-GB" dirty="0" smtClean="0"/>
              <a:t>Principles </a:t>
            </a:r>
            <a:br>
              <a:rPr lang="en-GB" dirty="0" smtClean="0"/>
            </a:br>
            <a:r>
              <a:rPr lang="en-GB" dirty="0" smtClean="0"/>
              <a:t>Personal Data must be:</a:t>
            </a:r>
            <a:endParaRPr lang="en-GB" dirty="0"/>
          </a:p>
        </p:txBody>
      </p:sp>
      <p:sp>
        <p:nvSpPr>
          <p:cNvPr id="3" name="Content Placeholder 2">
            <a:extLst>
              <a:ext uri="{FF2B5EF4-FFF2-40B4-BE49-F238E27FC236}">
                <a16:creationId xmlns:a16="http://schemas.microsoft.com/office/drawing/2014/main" xmlns="" id="{52D5C885-F27A-4227-84A6-5876065FD945}"/>
              </a:ext>
            </a:extLst>
          </p:cNvPr>
          <p:cNvSpPr>
            <a:spLocks noGrp="1"/>
          </p:cNvSpPr>
          <p:nvPr>
            <p:ph idx="1"/>
          </p:nvPr>
        </p:nvSpPr>
        <p:spPr/>
        <p:txBody>
          <a:bodyPr>
            <a:normAutofit/>
          </a:bodyPr>
          <a:lstStyle/>
          <a:p>
            <a:r>
              <a:rPr lang="en-GB" sz="2400" dirty="0"/>
              <a:t>Processed lawfully, fairly and transparently</a:t>
            </a:r>
          </a:p>
          <a:p>
            <a:pPr lvl="1"/>
            <a:r>
              <a:rPr lang="en-GB" sz="2000" dirty="0"/>
              <a:t>We need a good reason, we need to ask permission</a:t>
            </a:r>
          </a:p>
          <a:p>
            <a:pPr lvl="1"/>
            <a:r>
              <a:rPr lang="en-GB" sz="2000" dirty="0"/>
              <a:t>Explicit consent for sensitive information</a:t>
            </a:r>
          </a:p>
          <a:p>
            <a:pPr lvl="1"/>
            <a:endParaRPr lang="en-GB" sz="2000" dirty="0"/>
          </a:p>
          <a:p>
            <a:r>
              <a:rPr lang="en-GB" sz="2400" dirty="0"/>
              <a:t>Collected for specified, explicit and legitimate purpose</a:t>
            </a:r>
          </a:p>
          <a:p>
            <a:pPr lvl="1"/>
            <a:r>
              <a:rPr lang="en-GB" sz="2000" dirty="0"/>
              <a:t>Not processed beyond the original purpose</a:t>
            </a:r>
          </a:p>
          <a:p>
            <a:pPr lvl="1"/>
            <a:endParaRPr lang="en-GB" sz="2000" dirty="0"/>
          </a:p>
          <a:p>
            <a:r>
              <a:rPr lang="en-GB" sz="2400" dirty="0"/>
              <a:t>Adequate, relevant, and minimal for purposes</a:t>
            </a:r>
          </a:p>
        </p:txBody>
      </p:sp>
    </p:spTree>
    <p:extLst>
      <p:ext uri="{BB962C8B-B14F-4D97-AF65-F5344CB8AC3E}">
        <p14:creationId xmlns:p14="http://schemas.microsoft.com/office/powerpoint/2010/main" val="408997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3A552-A457-4718-8CFF-F772EA7DE3AD}"/>
              </a:ext>
            </a:extLst>
          </p:cNvPr>
          <p:cNvSpPr>
            <a:spLocks noGrp="1"/>
          </p:cNvSpPr>
          <p:nvPr>
            <p:ph type="title"/>
          </p:nvPr>
        </p:nvSpPr>
        <p:spPr/>
        <p:txBody>
          <a:bodyPr/>
          <a:lstStyle/>
          <a:p>
            <a:r>
              <a:rPr lang="en-GB" dirty="0"/>
              <a:t>Data Protection </a:t>
            </a:r>
            <a:r>
              <a:rPr lang="en-GB" dirty="0" smtClean="0"/>
              <a:t>Principles</a:t>
            </a:r>
            <a:br>
              <a:rPr lang="en-GB" dirty="0" smtClean="0"/>
            </a:br>
            <a:r>
              <a:rPr lang="en-GB" dirty="0" smtClean="0"/>
              <a:t>Personal Data must be:</a:t>
            </a:r>
            <a:endParaRPr lang="en-GB" dirty="0"/>
          </a:p>
        </p:txBody>
      </p:sp>
      <p:sp>
        <p:nvSpPr>
          <p:cNvPr id="3" name="Content Placeholder 2">
            <a:extLst>
              <a:ext uri="{FF2B5EF4-FFF2-40B4-BE49-F238E27FC236}">
                <a16:creationId xmlns:a16="http://schemas.microsoft.com/office/drawing/2014/main" xmlns="" id="{52D5C885-F27A-4227-84A6-5876065FD945}"/>
              </a:ext>
            </a:extLst>
          </p:cNvPr>
          <p:cNvSpPr>
            <a:spLocks noGrp="1"/>
          </p:cNvSpPr>
          <p:nvPr>
            <p:ph idx="1"/>
          </p:nvPr>
        </p:nvSpPr>
        <p:spPr>
          <a:xfrm>
            <a:off x="677334" y="1930400"/>
            <a:ext cx="8596668" cy="4533363"/>
          </a:xfrm>
        </p:spPr>
        <p:txBody>
          <a:bodyPr>
            <a:normAutofit fontScale="92500" lnSpcReduction="10000"/>
          </a:bodyPr>
          <a:lstStyle/>
          <a:p>
            <a:r>
              <a:rPr lang="en-GB" sz="2600" dirty="0"/>
              <a:t>Accurate and up-to-date</a:t>
            </a:r>
          </a:p>
          <a:p>
            <a:pPr lvl="1"/>
            <a:r>
              <a:rPr lang="en-GB" sz="2200" dirty="0"/>
              <a:t>Reasonable steps to keep accurate or erased or rectified</a:t>
            </a:r>
          </a:p>
          <a:p>
            <a:pPr lvl="1"/>
            <a:r>
              <a:rPr lang="en-GB" sz="2200" dirty="0"/>
              <a:t>Procedure for checking accuracy</a:t>
            </a:r>
          </a:p>
          <a:p>
            <a:pPr lvl="1"/>
            <a:endParaRPr lang="en-GB" sz="2200" dirty="0"/>
          </a:p>
          <a:p>
            <a:r>
              <a:rPr lang="en-GB" sz="2600" dirty="0"/>
              <a:t>Storage limitation</a:t>
            </a:r>
          </a:p>
          <a:p>
            <a:pPr lvl="1"/>
            <a:r>
              <a:rPr lang="en-GB" sz="2200" dirty="0"/>
              <a:t>Kept only for as long as is necessary</a:t>
            </a:r>
          </a:p>
          <a:p>
            <a:pPr lvl="1"/>
            <a:r>
              <a:rPr lang="en-GB" sz="2200" dirty="0" smtClean="0"/>
              <a:t>May be kept </a:t>
            </a:r>
            <a:r>
              <a:rPr lang="en-GB" sz="2200" dirty="0"/>
              <a:t>longer if in public interest</a:t>
            </a:r>
          </a:p>
          <a:p>
            <a:pPr lvl="1"/>
            <a:endParaRPr lang="en-GB" sz="2200" dirty="0"/>
          </a:p>
          <a:p>
            <a:r>
              <a:rPr lang="en-GB" sz="2600" dirty="0"/>
              <a:t>Integrity, safety and confidentiality</a:t>
            </a:r>
          </a:p>
          <a:p>
            <a:pPr lvl="1"/>
            <a:r>
              <a:rPr lang="en-GB" sz="2200" dirty="0"/>
              <a:t>Safe and secure storage and processing. Protection against accidental loss, unauthorised access or processing, or damage.</a:t>
            </a:r>
          </a:p>
          <a:p>
            <a:pPr marL="971550" lvl="1" indent="-514350">
              <a:buFont typeface="+mj-lt"/>
              <a:buAutoNum type="arabicPeriod"/>
            </a:pPr>
            <a:endParaRPr lang="en-GB" dirty="0"/>
          </a:p>
          <a:p>
            <a:pPr marL="514350" indent="-514350">
              <a:buFont typeface="+mj-lt"/>
              <a:buAutoNum type="arabicPeriod"/>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9793" y="4277532"/>
            <a:ext cx="3047859" cy="2286000"/>
          </a:xfrm>
          <a:prstGeom prst="rect">
            <a:avLst/>
          </a:prstGeom>
        </p:spPr>
      </p:pic>
    </p:spTree>
    <p:extLst>
      <p:ext uri="{BB962C8B-B14F-4D97-AF65-F5344CB8AC3E}">
        <p14:creationId xmlns:p14="http://schemas.microsoft.com/office/powerpoint/2010/main" val="9170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A4B13C-9EBC-4968-9BD1-9286950B6A6B}"/>
              </a:ext>
            </a:extLst>
          </p:cNvPr>
          <p:cNvSpPr>
            <a:spLocks noGrp="1"/>
          </p:cNvSpPr>
          <p:nvPr>
            <p:ph type="title"/>
          </p:nvPr>
        </p:nvSpPr>
        <p:spPr/>
        <p:txBody>
          <a:bodyPr/>
          <a:lstStyle/>
          <a:p>
            <a:r>
              <a:rPr lang="en-GB" dirty="0"/>
              <a:t>A person has rights over their data - </a:t>
            </a:r>
          </a:p>
        </p:txBody>
      </p:sp>
      <p:sp>
        <p:nvSpPr>
          <p:cNvPr id="3" name="Content Placeholder 2">
            <a:extLst>
              <a:ext uri="{FF2B5EF4-FFF2-40B4-BE49-F238E27FC236}">
                <a16:creationId xmlns:a16="http://schemas.microsoft.com/office/drawing/2014/main" xmlns="" id="{B93D72DA-784E-47E8-8222-DD00B44E75BB}"/>
              </a:ext>
            </a:extLst>
          </p:cNvPr>
          <p:cNvSpPr>
            <a:spLocks noGrp="1"/>
          </p:cNvSpPr>
          <p:nvPr>
            <p:ph idx="1"/>
          </p:nvPr>
        </p:nvSpPr>
        <p:spPr>
          <a:xfrm>
            <a:off x="723633" y="1488613"/>
            <a:ext cx="8596668" cy="4645969"/>
          </a:xfrm>
        </p:spPr>
        <p:txBody>
          <a:bodyPr>
            <a:normAutofit/>
          </a:bodyPr>
          <a:lstStyle/>
          <a:p>
            <a:r>
              <a:rPr lang="en-GB" sz="2400" dirty="0"/>
              <a:t>Informed</a:t>
            </a:r>
          </a:p>
          <a:p>
            <a:pPr lvl="1"/>
            <a:r>
              <a:rPr lang="en-GB" sz="2400" dirty="0"/>
              <a:t>Data processing must be fair and transparent</a:t>
            </a:r>
          </a:p>
          <a:p>
            <a:pPr lvl="1"/>
            <a:r>
              <a:rPr lang="en-GB" sz="2400" dirty="0"/>
              <a:t>Consent must be a positive opt-in by default, not an opt-out</a:t>
            </a:r>
          </a:p>
          <a:p>
            <a:pPr lvl="1"/>
            <a:r>
              <a:rPr lang="en-GB" sz="2400" dirty="0"/>
              <a:t>Information must be given as to:</a:t>
            </a:r>
          </a:p>
          <a:p>
            <a:pPr lvl="2"/>
            <a:r>
              <a:rPr lang="en-GB" sz="2000" dirty="0"/>
              <a:t>Why the data is collected</a:t>
            </a:r>
          </a:p>
          <a:p>
            <a:pPr lvl="2"/>
            <a:r>
              <a:rPr lang="en-GB" sz="2000" dirty="0"/>
              <a:t>Where the data is held</a:t>
            </a:r>
          </a:p>
          <a:p>
            <a:pPr lvl="2"/>
            <a:r>
              <a:rPr lang="en-GB" sz="2000" dirty="0"/>
              <a:t>Who is processing the data</a:t>
            </a:r>
          </a:p>
          <a:p>
            <a:pPr lvl="2"/>
            <a:r>
              <a:rPr lang="en-GB" sz="2000" dirty="0"/>
              <a:t>How the data is processed</a:t>
            </a:r>
          </a:p>
          <a:p>
            <a:pPr lvl="2"/>
            <a:r>
              <a:rPr lang="en-GB" sz="2000" dirty="0"/>
              <a:t>How long the data is being held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5751" y="3115159"/>
            <a:ext cx="2283542" cy="3465163"/>
          </a:xfrm>
          <a:prstGeom prst="rect">
            <a:avLst/>
          </a:prstGeom>
        </p:spPr>
      </p:pic>
      <p:sp>
        <p:nvSpPr>
          <p:cNvPr id="5" name="TextBox 4"/>
          <p:cNvSpPr txBox="1"/>
          <p:nvPr/>
        </p:nvSpPr>
        <p:spPr>
          <a:xfrm>
            <a:off x="9918915" y="4355024"/>
            <a:ext cx="1565329" cy="830997"/>
          </a:xfrm>
          <a:prstGeom prst="rect">
            <a:avLst/>
          </a:prstGeom>
          <a:noFill/>
        </p:spPr>
        <p:txBody>
          <a:bodyPr wrap="square" rtlCol="0">
            <a:spAutoFit/>
          </a:bodyPr>
          <a:lstStyle/>
          <a:p>
            <a:pPr algn="ctr"/>
            <a:r>
              <a:rPr lang="en-GB" sz="2400" b="1" dirty="0" smtClean="0"/>
              <a:t>I give my consent</a:t>
            </a:r>
            <a:endParaRPr lang="en-GB" sz="2400" b="1" dirty="0"/>
          </a:p>
        </p:txBody>
      </p:sp>
    </p:spTree>
    <p:extLst>
      <p:ext uri="{BB962C8B-B14F-4D97-AF65-F5344CB8AC3E}">
        <p14:creationId xmlns:p14="http://schemas.microsoft.com/office/powerpoint/2010/main" val="38016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3422E-707C-4125-9A7A-1806B8D0A040}"/>
              </a:ext>
            </a:extLst>
          </p:cNvPr>
          <p:cNvSpPr>
            <a:spLocks noGrp="1"/>
          </p:cNvSpPr>
          <p:nvPr>
            <p:ph type="title"/>
          </p:nvPr>
        </p:nvSpPr>
        <p:spPr/>
        <p:txBody>
          <a:bodyPr/>
          <a:lstStyle/>
          <a:p>
            <a:r>
              <a:rPr lang="en-GB" dirty="0"/>
              <a:t>A person has rights over their data - </a:t>
            </a:r>
          </a:p>
        </p:txBody>
      </p:sp>
      <p:sp>
        <p:nvSpPr>
          <p:cNvPr id="3" name="Content Placeholder 2">
            <a:extLst>
              <a:ext uri="{FF2B5EF4-FFF2-40B4-BE49-F238E27FC236}">
                <a16:creationId xmlns:a16="http://schemas.microsoft.com/office/drawing/2014/main" xmlns="" id="{7ECC0C24-87CE-4BFC-ADD2-682554F64182}"/>
              </a:ext>
            </a:extLst>
          </p:cNvPr>
          <p:cNvSpPr>
            <a:spLocks noGrp="1"/>
          </p:cNvSpPr>
          <p:nvPr>
            <p:ph idx="1"/>
          </p:nvPr>
        </p:nvSpPr>
        <p:spPr>
          <a:xfrm>
            <a:off x="677334" y="1622367"/>
            <a:ext cx="8596668" cy="3880773"/>
          </a:xfrm>
        </p:spPr>
        <p:txBody>
          <a:bodyPr>
            <a:normAutofit/>
          </a:bodyPr>
          <a:lstStyle/>
          <a:p>
            <a:r>
              <a:rPr lang="en-GB" sz="2400" dirty="0"/>
              <a:t>Withdrawal </a:t>
            </a:r>
          </a:p>
          <a:p>
            <a:pPr lvl="1"/>
            <a:r>
              <a:rPr lang="en-GB" sz="2000" dirty="0"/>
              <a:t>A person has the right to withdraw their consent for their data to be </a:t>
            </a:r>
            <a:r>
              <a:rPr lang="en-GB" sz="2000" dirty="0" smtClean="0"/>
              <a:t>held</a:t>
            </a:r>
            <a:endParaRPr lang="en-GB" sz="2400" dirty="0" smtClean="0"/>
          </a:p>
          <a:p>
            <a:r>
              <a:rPr lang="en-GB" sz="2400" dirty="0" smtClean="0"/>
              <a:t>Access </a:t>
            </a:r>
            <a:r>
              <a:rPr lang="en-GB" sz="2400" dirty="0"/>
              <a:t>to data</a:t>
            </a:r>
          </a:p>
          <a:p>
            <a:pPr lvl="1"/>
            <a:r>
              <a:rPr lang="en-GB" sz="2000" dirty="0"/>
              <a:t>At any time using a ‘subject access request’ </a:t>
            </a:r>
          </a:p>
          <a:p>
            <a:pPr lvl="2"/>
            <a:r>
              <a:rPr lang="en-GB" sz="1800" dirty="0"/>
              <a:t>The organisation has 1 month to respond and there is no charge</a:t>
            </a:r>
          </a:p>
          <a:p>
            <a:r>
              <a:rPr lang="en-GB" sz="2400" dirty="0"/>
              <a:t>Rectification</a:t>
            </a:r>
          </a:p>
          <a:p>
            <a:pPr lvl="1"/>
            <a:r>
              <a:rPr lang="en-GB" sz="2000" dirty="0"/>
              <a:t>Mistakes in data to be corrected</a:t>
            </a:r>
          </a:p>
          <a:p>
            <a:pPr lvl="2"/>
            <a:r>
              <a:rPr lang="en-GB" sz="1800" dirty="0"/>
              <a:t>I</a:t>
            </a:r>
            <a:r>
              <a:rPr lang="en-GB" sz="1800" dirty="0" smtClean="0"/>
              <a:t>ncludes </a:t>
            </a:r>
            <a:r>
              <a:rPr lang="en-GB" sz="1800" dirty="0"/>
              <a:t>3</a:t>
            </a:r>
            <a:r>
              <a:rPr lang="en-GB" sz="1800" baseline="30000" dirty="0"/>
              <a:t>rd</a:t>
            </a:r>
            <a:r>
              <a:rPr lang="en-GB" sz="1800" dirty="0"/>
              <a:t> parties if the data has been shared</a:t>
            </a:r>
          </a:p>
          <a:p>
            <a:endParaRPr lang="en-GB" dirty="0"/>
          </a:p>
        </p:txBody>
      </p:sp>
    </p:spTree>
    <p:extLst>
      <p:ext uri="{BB962C8B-B14F-4D97-AF65-F5344CB8AC3E}">
        <p14:creationId xmlns:p14="http://schemas.microsoft.com/office/powerpoint/2010/main" val="15937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A4B13C-9EBC-4968-9BD1-9286950B6A6B}"/>
              </a:ext>
            </a:extLst>
          </p:cNvPr>
          <p:cNvSpPr>
            <a:spLocks noGrp="1"/>
          </p:cNvSpPr>
          <p:nvPr>
            <p:ph type="title"/>
          </p:nvPr>
        </p:nvSpPr>
        <p:spPr/>
        <p:txBody>
          <a:bodyPr/>
          <a:lstStyle/>
          <a:p>
            <a:r>
              <a:rPr lang="en-GB" dirty="0"/>
              <a:t>A person has rights over their data - </a:t>
            </a:r>
          </a:p>
        </p:txBody>
      </p:sp>
      <p:sp>
        <p:nvSpPr>
          <p:cNvPr id="3" name="Content Placeholder 2">
            <a:extLst>
              <a:ext uri="{FF2B5EF4-FFF2-40B4-BE49-F238E27FC236}">
                <a16:creationId xmlns:a16="http://schemas.microsoft.com/office/drawing/2014/main" xmlns="" id="{B93D72DA-784E-47E8-8222-DD00B44E75BB}"/>
              </a:ext>
            </a:extLst>
          </p:cNvPr>
          <p:cNvSpPr>
            <a:spLocks noGrp="1"/>
          </p:cNvSpPr>
          <p:nvPr>
            <p:ph idx="1"/>
          </p:nvPr>
        </p:nvSpPr>
        <p:spPr>
          <a:xfrm>
            <a:off x="677334" y="1535557"/>
            <a:ext cx="8596668" cy="4668473"/>
          </a:xfrm>
        </p:spPr>
        <p:txBody>
          <a:bodyPr>
            <a:normAutofit/>
          </a:bodyPr>
          <a:lstStyle/>
          <a:p>
            <a:r>
              <a:rPr lang="en-GB" sz="2400" dirty="0"/>
              <a:t>Erasure</a:t>
            </a:r>
          </a:p>
          <a:p>
            <a:pPr lvl="1"/>
            <a:r>
              <a:rPr lang="en-GB" dirty="0"/>
              <a:t>Right to be forgotten – data deleted</a:t>
            </a:r>
          </a:p>
          <a:p>
            <a:r>
              <a:rPr lang="en-GB" sz="2400" dirty="0"/>
              <a:t>Portability</a:t>
            </a:r>
          </a:p>
          <a:p>
            <a:pPr lvl="1"/>
            <a:r>
              <a:rPr lang="en-GB" dirty="0"/>
              <a:t>Right to </a:t>
            </a:r>
            <a:r>
              <a:rPr lang="en-GB" dirty="0" smtClean="0"/>
              <a:t>move </a:t>
            </a:r>
            <a:r>
              <a:rPr lang="en-GB" dirty="0"/>
              <a:t>or transfer data, and be provided a digital copy</a:t>
            </a:r>
          </a:p>
          <a:p>
            <a:r>
              <a:rPr lang="en-GB" sz="2400" dirty="0"/>
              <a:t>Restrict Processing</a:t>
            </a:r>
          </a:p>
          <a:p>
            <a:pPr lvl="1"/>
            <a:r>
              <a:rPr lang="en-GB" dirty="0"/>
              <a:t>Can store but not process data</a:t>
            </a:r>
          </a:p>
          <a:p>
            <a:r>
              <a:rPr lang="en-GB" sz="2400" dirty="0"/>
              <a:t>Right to object</a:t>
            </a:r>
          </a:p>
          <a:p>
            <a:pPr lvl="1"/>
            <a:r>
              <a:rPr lang="en-GB" dirty="0"/>
              <a:t>Stop marketing or processing – included in Privacy Notice</a:t>
            </a:r>
          </a:p>
          <a:p>
            <a:r>
              <a:rPr lang="en-GB" sz="2600" dirty="0"/>
              <a:t>Automated decisions </a:t>
            </a:r>
          </a:p>
          <a:p>
            <a:pPr lvl="1"/>
            <a:r>
              <a:rPr lang="en-GB" dirty="0"/>
              <a:t>Restricts automated profiling / decision making without human involvement</a:t>
            </a:r>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2" y="2647609"/>
            <a:ext cx="2641611" cy="3962417"/>
          </a:xfrm>
          <a:prstGeom prst="rect">
            <a:avLst/>
          </a:prstGeom>
        </p:spPr>
      </p:pic>
      <p:sp>
        <p:nvSpPr>
          <p:cNvPr id="5" name="TextBox 4"/>
          <p:cNvSpPr txBox="1"/>
          <p:nvPr/>
        </p:nvSpPr>
        <p:spPr>
          <a:xfrm rot="21188496">
            <a:off x="10197885" y="3163953"/>
            <a:ext cx="1255362" cy="646331"/>
          </a:xfrm>
          <a:prstGeom prst="rect">
            <a:avLst/>
          </a:prstGeom>
          <a:noFill/>
        </p:spPr>
        <p:txBody>
          <a:bodyPr wrap="square" rtlCol="0">
            <a:spAutoFit/>
          </a:bodyPr>
          <a:lstStyle/>
          <a:p>
            <a:pPr algn="ctr"/>
            <a:r>
              <a:rPr lang="en-GB" b="1" dirty="0" smtClean="0"/>
              <a:t>My data is portable</a:t>
            </a:r>
            <a:endParaRPr lang="en-GB" b="1" dirty="0"/>
          </a:p>
        </p:txBody>
      </p:sp>
    </p:spTree>
    <p:extLst>
      <p:ext uri="{BB962C8B-B14F-4D97-AF65-F5344CB8AC3E}">
        <p14:creationId xmlns:p14="http://schemas.microsoft.com/office/powerpoint/2010/main" val="3422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8DF5C-EB18-464A-9792-EC278D030947}"/>
              </a:ext>
            </a:extLst>
          </p:cNvPr>
          <p:cNvSpPr>
            <a:spLocks noGrp="1"/>
          </p:cNvSpPr>
          <p:nvPr>
            <p:ph type="title"/>
          </p:nvPr>
        </p:nvSpPr>
        <p:spPr/>
        <p:txBody>
          <a:bodyPr/>
          <a:lstStyle/>
          <a:p>
            <a:r>
              <a:rPr lang="en-GB" dirty="0"/>
              <a:t>GDPR - Breaches</a:t>
            </a:r>
          </a:p>
        </p:txBody>
      </p:sp>
      <p:sp>
        <p:nvSpPr>
          <p:cNvPr id="3" name="Content Placeholder 2">
            <a:extLst>
              <a:ext uri="{FF2B5EF4-FFF2-40B4-BE49-F238E27FC236}">
                <a16:creationId xmlns:a16="http://schemas.microsoft.com/office/drawing/2014/main" xmlns="" id="{EBD89372-EFDB-456E-AF49-EFF62E2D08AC}"/>
              </a:ext>
            </a:extLst>
          </p:cNvPr>
          <p:cNvSpPr>
            <a:spLocks noGrp="1"/>
          </p:cNvSpPr>
          <p:nvPr>
            <p:ph idx="1"/>
          </p:nvPr>
        </p:nvSpPr>
        <p:spPr>
          <a:xfrm>
            <a:off x="677334" y="1558705"/>
            <a:ext cx="8596668" cy="4489067"/>
          </a:xfrm>
        </p:spPr>
        <p:txBody>
          <a:bodyPr/>
          <a:lstStyle/>
          <a:p>
            <a:r>
              <a:rPr lang="en-GB" sz="2400" dirty="0"/>
              <a:t>Data </a:t>
            </a:r>
            <a:r>
              <a:rPr lang="en-GB" sz="2400" dirty="0" smtClean="0"/>
              <a:t>Controllers </a:t>
            </a:r>
            <a:r>
              <a:rPr lang="en-GB" sz="2400" dirty="0"/>
              <a:t>or Data Protection Officers are responsible for operational processes</a:t>
            </a:r>
          </a:p>
          <a:p>
            <a:r>
              <a:rPr lang="en-GB" sz="2400" dirty="0"/>
              <a:t>Breaches must be reported within 72 hours</a:t>
            </a:r>
          </a:p>
          <a:p>
            <a:r>
              <a:rPr lang="en-GB" sz="2400" dirty="0"/>
              <a:t>The Information Commissioners Office (ICO) is the supervisory authority, </a:t>
            </a:r>
            <a:r>
              <a:rPr lang="en-GB" sz="2400" dirty="0" smtClean="0"/>
              <a:t>the ICO </a:t>
            </a:r>
            <a:r>
              <a:rPr lang="en-GB" sz="2400" dirty="0"/>
              <a:t>can investigate and take action over breaches of the </a:t>
            </a:r>
            <a:r>
              <a:rPr lang="en-GB" sz="2400" dirty="0" smtClean="0"/>
              <a:t>GDPR</a:t>
            </a:r>
            <a:endParaRPr lang="en-GB" sz="2400" dirty="0"/>
          </a:p>
          <a:p>
            <a:r>
              <a:rPr lang="en-GB" sz="2400" dirty="0"/>
              <a:t>Fines of up to </a:t>
            </a:r>
            <a:r>
              <a:rPr lang="en-GB" sz="2400" dirty="0" smtClean="0"/>
              <a:t>10 million </a:t>
            </a:r>
            <a:r>
              <a:rPr lang="en-GB" sz="2400" dirty="0"/>
              <a:t>Euros </a:t>
            </a:r>
            <a:r>
              <a:rPr lang="en-GB" sz="2400" dirty="0" smtClean="0"/>
              <a:t>or 2% </a:t>
            </a:r>
            <a:r>
              <a:rPr lang="en-GB" sz="2400" dirty="0"/>
              <a:t>of </a:t>
            </a:r>
            <a:r>
              <a:rPr lang="en-GB" sz="2400" dirty="0" smtClean="0"/>
              <a:t>global turnover for failure to notify a breach.</a:t>
            </a:r>
            <a:endParaRPr lang="en-GB" sz="2400" dirty="0"/>
          </a:p>
          <a:p>
            <a:endParaRPr lang="en-GB" dirty="0"/>
          </a:p>
        </p:txBody>
      </p:sp>
    </p:spTree>
    <p:extLst>
      <p:ext uri="{BB962C8B-B14F-4D97-AF65-F5344CB8AC3E}">
        <p14:creationId xmlns:p14="http://schemas.microsoft.com/office/powerpoint/2010/main" val="34533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CE4DA-A5C0-4885-A6FC-977067C36A5A}"/>
              </a:ext>
            </a:extLst>
          </p:cNvPr>
          <p:cNvSpPr>
            <a:spLocks noGrp="1"/>
          </p:cNvSpPr>
          <p:nvPr>
            <p:ph type="title"/>
          </p:nvPr>
        </p:nvSpPr>
        <p:spPr>
          <a:xfrm>
            <a:off x="677334" y="609600"/>
            <a:ext cx="9236382" cy="1320800"/>
          </a:xfrm>
        </p:spPr>
        <p:txBody>
          <a:bodyPr>
            <a:normAutofit/>
          </a:bodyPr>
          <a:lstStyle/>
          <a:p>
            <a:r>
              <a:rPr lang="en-GB" sz="4000" dirty="0"/>
              <a:t>GDPR considerations – Disabled Students Allowance</a:t>
            </a:r>
          </a:p>
        </p:txBody>
      </p:sp>
      <p:sp>
        <p:nvSpPr>
          <p:cNvPr id="3" name="Content Placeholder 2">
            <a:extLst>
              <a:ext uri="{FF2B5EF4-FFF2-40B4-BE49-F238E27FC236}">
                <a16:creationId xmlns:a16="http://schemas.microsoft.com/office/drawing/2014/main" xmlns="" id="{2DF5F6B0-C4B3-4261-8E00-A491E67CEC52}"/>
              </a:ext>
            </a:extLst>
          </p:cNvPr>
          <p:cNvSpPr>
            <a:spLocks noGrp="1"/>
          </p:cNvSpPr>
          <p:nvPr>
            <p:ph idx="1"/>
          </p:nvPr>
        </p:nvSpPr>
        <p:spPr>
          <a:xfrm>
            <a:off x="838200" y="2282826"/>
            <a:ext cx="10515600" cy="4351338"/>
          </a:xfrm>
        </p:spPr>
        <p:txBody>
          <a:bodyPr>
            <a:normAutofit/>
          </a:bodyPr>
          <a:lstStyle/>
          <a:p>
            <a:r>
              <a:rPr lang="en-GB" sz="3200" dirty="0"/>
              <a:t>Digital </a:t>
            </a:r>
            <a:r>
              <a:rPr lang="en-GB" sz="3200" dirty="0" smtClean="0"/>
              <a:t>Considerations Include:</a:t>
            </a:r>
            <a:endParaRPr lang="en-GB" sz="3200" dirty="0"/>
          </a:p>
          <a:p>
            <a:pPr lvl="1"/>
            <a:r>
              <a:rPr lang="en-GB" sz="2400" dirty="0"/>
              <a:t>Security of </a:t>
            </a:r>
            <a:r>
              <a:rPr lang="en-GB" sz="2400" dirty="0" smtClean="0"/>
              <a:t>premises – locks, alarms, CCTV</a:t>
            </a:r>
            <a:endParaRPr lang="en-GB" sz="2400" dirty="0"/>
          </a:p>
          <a:p>
            <a:pPr lvl="1"/>
            <a:r>
              <a:rPr lang="en-GB" sz="2400" dirty="0"/>
              <a:t>Security of computers – passwords, firewall, malware, spam (personal </a:t>
            </a:r>
            <a:r>
              <a:rPr lang="en-GB" sz="2400" dirty="0" smtClean="0"/>
              <a:t>and organisational responsibility)</a:t>
            </a:r>
          </a:p>
          <a:p>
            <a:pPr lvl="1"/>
            <a:r>
              <a:rPr lang="en-GB" sz="2400" dirty="0" smtClean="0"/>
              <a:t>Security and reliability of server and cloud storage</a:t>
            </a:r>
            <a:endParaRPr lang="en-GB" sz="2400" dirty="0"/>
          </a:p>
          <a:p>
            <a:pPr lvl="1"/>
            <a:r>
              <a:rPr lang="en-GB" sz="2400" dirty="0"/>
              <a:t>Encrypt data when being transferred</a:t>
            </a:r>
          </a:p>
          <a:p>
            <a:pPr lvl="1"/>
            <a:r>
              <a:rPr lang="en-GB" sz="2400" dirty="0"/>
              <a:t>Laptops and Memory sticks</a:t>
            </a:r>
          </a:p>
          <a:p>
            <a:pPr lvl="2"/>
            <a:r>
              <a:rPr lang="en-GB" sz="2000" dirty="0"/>
              <a:t>Restrict or remove data held on portable devices</a:t>
            </a:r>
          </a:p>
          <a:p>
            <a:pPr lvl="2"/>
            <a:r>
              <a:rPr lang="en-GB" sz="2000" dirty="0"/>
              <a:t>Password protect portable devices</a:t>
            </a:r>
          </a:p>
          <a:p>
            <a:pPr lvl="1"/>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819" y="4100191"/>
            <a:ext cx="3105791" cy="2533973"/>
          </a:xfrm>
          <a:prstGeom prst="rect">
            <a:avLst/>
          </a:prstGeom>
        </p:spPr>
      </p:pic>
    </p:spTree>
    <p:extLst>
      <p:ext uri="{BB962C8B-B14F-4D97-AF65-F5344CB8AC3E}">
        <p14:creationId xmlns:p14="http://schemas.microsoft.com/office/powerpoint/2010/main" val="20978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30748-DEB7-4CC5-8CB1-4DED50261BE8}"/>
              </a:ext>
            </a:extLst>
          </p:cNvPr>
          <p:cNvSpPr>
            <a:spLocks noGrp="1"/>
          </p:cNvSpPr>
          <p:nvPr>
            <p:ph type="title"/>
          </p:nvPr>
        </p:nvSpPr>
        <p:spPr/>
        <p:txBody>
          <a:bodyPr/>
          <a:lstStyle/>
          <a:p>
            <a:r>
              <a:rPr lang="en-GB" dirty="0" smtClean="0"/>
              <a:t>GDPR </a:t>
            </a:r>
            <a:r>
              <a:rPr lang="en-GB" dirty="0"/>
              <a:t>– Disabled Students Allowance</a:t>
            </a:r>
          </a:p>
        </p:txBody>
      </p:sp>
      <p:sp>
        <p:nvSpPr>
          <p:cNvPr id="3" name="Content Placeholder 2">
            <a:extLst>
              <a:ext uri="{FF2B5EF4-FFF2-40B4-BE49-F238E27FC236}">
                <a16:creationId xmlns:a16="http://schemas.microsoft.com/office/drawing/2014/main" xmlns="" id="{A2EF635D-E89C-4E7E-972D-0C92956442D6}"/>
              </a:ext>
            </a:extLst>
          </p:cNvPr>
          <p:cNvSpPr>
            <a:spLocks noGrp="1"/>
          </p:cNvSpPr>
          <p:nvPr>
            <p:ph idx="1"/>
          </p:nvPr>
        </p:nvSpPr>
        <p:spPr>
          <a:xfrm>
            <a:off x="677334" y="1582671"/>
            <a:ext cx="8596668" cy="4302975"/>
          </a:xfrm>
        </p:spPr>
        <p:txBody>
          <a:bodyPr>
            <a:normAutofit fontScale="92500" lnSpcReduction="10000"/>
          </a:bodyPr>
          <a:lstStyle/>
          <a:p>
            <a:r>
              <a:rPr lang="en-GB" sz="2800" dirty="0"/>
              <a:t>Follow </a:t>
            </a:r>
            <a:r>
              <a:rPr lang="en-GB" sz="2800" dirty="0" smtClean="0"/>
              <a:t>your organisation’s </a:t>
            </a:r>
            <a:r>
              <a:rPr lang="en-GB" sz="2800" dirty="0"/>
              <a:t>procedures</a:t>
            </a:r>
          </a:p>
          <a:p>
            <a:pPr lvl="1"/>
            <a:r>
              <a:rPr lang="en-GB" sz="2400" dirty="0"/>
              <a:t>Check for consent to </a:t>
            </a:r>
            <a:r>
              <a:rPr lang="en-GB" sz="2400" dirty="0" smtClean="0"/>
              <a:t>share – and evidence this</a:t>
            </a:r>
            <a:endParaRPr lang="en-GB" sz="2400" dirty="0"/>
          </a:p>
          <a:p>
            <a:pPr lvl="1"/>
            <a:r>
              <a:rPr lang="en-GB" sz="2400" dirty="0"/>
              <a:t>Sharing of data – checks on validity of </a:t>
            </a:r>
            <a:r>
              <a:rPr lang="en-GB" sz="2400" dirty="0" smtClean="0"/>
              <a:t>requester of information - security</a:t>
            </a:r>
            <a:endParaRPr lang="en-GB" sz="2400" dirty="0"/>
          </a:p>
          <a:p>
            <a:pPr lvl="1"/>
            <a:r>
              <a:rPr lang="en-GB" sz="2400" dirty="0" smtClean="0"/>
              <a:t>Restrict </a:t>
            </a:r>
            <a:r>
              <a:rPr lang="en-GB" sz="2400" dirty="0"/>
              <a:t>out of office paperwork containing personal data</a:t>
            </a:r>
          </a:p>
          <a:p>
            <a:pPr lvl="1"/>
            <a:r>
              <a:rPr lang="en-GB" sz="2400" dirty="0"/>
              <a:t>Shredding paperwork with personal data</a:t>
            </a:r>
          </a:p>
          <a:p>
            <a:pPr lvl="1"/>
            <a:r>
              <a:rPr lang="en-GB" sz="2400" dirty="0"/>
              <a:t>Clear desk </a:t>
            </a:r>
            <a:r>
              <a:rPr lang="en-GB" sz="2400" dirty="0" smtClean="0"/>
              <a:t>policy – no personal data</a:t>
            </a:r>
            <a:endParaRPr lang="en-GB" sz="2400" dirty="0"/>
          </a:p>
          <a:p>
            <a:pPr lvl="1"/>
            <a:r>
              <a:rPr lang="en-GB" sz="2400" dirty="0"/>
              <a:t>Locked </a:t>
            </a:r>
            <a:r>
              <a:rPr lang="en-GB" sz="2400" dirty="0" smtClean="0"/>
              <a:t>paperwork with data</a:t>
            </a:r>
          </a:p>
          <a:p>
            <a:pPr lvl="1"/>
            <a:r>
              <a:rPr lang="en-GB" sz="2400" dirty="0" smtClean="0"/>
              <a:t>Check you have ‘opt-in’ consent for marketing and communications, e.g. newsletters.</a:t>
            </a:r>
            <a:endParaRPr lang="en-GB" sz="2400" dirty="0"/>
          </a:p>
          <a:p>
            <a:pPr marL="0" indent="0">
              <a:buNone/>
            </a:pPr>
            <a:endParaRPr lang="en-GB" dirty="0"/>
          </a:p>
        </p:txBody>
      </p:sp>
    </p:spTree>
    <p:extLst>
      <p:ext uri="{BB962C8B-B14F-4D97-AF65-F5344CB8AC3E}">
        <p14:creationId xmlns:p14="http://schemas.microsoft.com/office/powerpoint/2010/main" val="47770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30748-DEB7-4CC5-8CB1-4DED50261BE8}"/>
              </a:ext>
            </a:extLst>
          </p:cNvPr>
          <p:cNvSpPr>
            <a:spLocks noGrp="1"/>
          </p:cNvSpPr>
          <p:nvPr>
            <p:ph type="title"/>
          </p:nvPr>
        </p:nvSpPr>
        <p:spPr/>
        <p:txBody>
          <a:bodyPr/>
          <a:lstStyle/>
          <a:p>
            <a:r>
              <a:rPr lang="en-GB" dirty="0" smtClean="0"/>
              <a:t>GDPR </a:t>
            </a:r>
            <a:r>
              <a:rPr lang="en-GB" dirty="0"/>
              <a:t>– Disabled Students Allowance</a:t>
            </a:r>
          </a:p>
        </p:txBody>
      </p:sp>
      <p:sp>
        <p:nvSpPr>
          <p:cNvPr id="3" name="Content Placeholder 2">
            <a:extLst>
              <a:ext uri="{FF2B5EF4-FFF2-40B4-BE49-F238E27FC236}">
                <a16:creationId xmlns:a16="http://schemas.microsoft.com/office/drawing/2014/main" xmlns="" id="{A2EF635D-E89C-4E7E-972D-0C92956442D6}"/>
              </a:ext>
            </a:extLst>
          </p:cNvPr>
          <p:cNvSpPr>
            <a:spLocks noGrp="1"/>
          </p:cNvSpPr>
          <p:nvPr>
            <p:ph idx="1"/>
          </p:nvPr>
        </p:nvSpPr>
        <p:spPr>
          <a:xfrm>
            <a:off x="677334" y="1582671"/>
            <a:ext cx="8596668" cy="4302975"/>
          </a:xfrm>
        </p:spPr>
        <p:txBody>
          <a:bodyPr>
            <a:normAutofit/>
          </a:bodyPr>
          <a:lstStyle/>
          <a:p>
            <a:r>
              <a:rPr lang="en-GB" sz="2200" dirty="0" smtClean="0"/>
              <a:t>Check your Information Commissioner Organisation registration is correct and up-to-date</a:t>
            </a:r>
          </a:p>
          <a:p>
            <a:r>
              <a:rPr lang="en-GB" sz="2200" dirty="0" smtClean="0"/>
              <a:t>Ensure you have clear guidance for support workers around confidential conversations in public places</a:t>
            </a:r>
          </a:p>
          <a:p>
            <a:r>
              <a:rPr lang="en-GB" sz="2200" dirty="0" smtClean="0"/>
              <a:t>Maintain </a:t>
            </a:r>
            <a:r>
              <a:rPr lang="en-GB" sz="2200" dirty="0"/>
              <a:t>confidentiality/privacy unless </a:t>
            </a:r>
            <a:r>
              <a:rPr lang="en-GB" sz="2200" dirty="0" smtClean="0"/>
              <a:t>a safeguarding </a:t>
            </a:r>
            <a:r>
              <a:rPr lang="en-GB" sz="2200" dirty="0"/>
              <a:t>or wellbeing concern</a:t>
            </a:r>
          </a:p>
          <a:p>
            <a:r>
              <a:rPr lang="en-GB" sz="2200" dirty="0"/>
              <a:t>The Data Controller or Data Protection Officer is responsible for, and must be able to </a:t>
            </a:r>
            <a:r>
              <a:rPr lang="en-GB" sz="2200" dirty="0" smtClean="0"/>
              <a:t>demonstrate </a:t>
            </a:r>
            <a:r>
              <a:rPr lang="en-GB" sz="2200" dirty="0"/>
              <a:t>compliance with the GDPR principles</a:t>
            </a:r>
          </a:p>
          <a:p>
            <a:endParaRPr lang="en-GB" dirty="0"/>
          </a:p>
        </p:txBody>
      </p:sp>
    </p:spTree>
    <p:extLst>
      <p:ext uri="{BB962C8B-B14F-4D97-AF65-F5344CB8AC3E}">
        <p14:creationId xmlns:p14="http://schemas.microsoft.com/office/powerpoint/2010/main" val="7737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30748-DEB7-4CC5-8CB1-4DED50261BE8}"/>
              </a:ext>
            </a:extLst>
          </p:cNvPr>
          <p:cNvSpPr>
            <a:spLocks noGrp="1"/>
          </p:cNvSpPr>
          <p:nvPr>
            <p:ph type="title"/>
          </p:nvPr>
        </p:nvSpPr>
        <p:spPr/>
        <p:txBody>
          <a:bodyPr/>
          <a:lstStyle/>
          <a:p>
            <a:r>
              <a:rPr lang="en-GB" dirty="0" smtClean="0"/>
              <a:t>GDPR </a:t>
            </a:r>
            <a:r>
              <a:rPr lang="en-GB" dirty="0"/>
              <a:t>– Disabled Students Allowance</a:t>
            </a:r>
          </a:p>
        </p:txBody>
      </p:sp>
      <p:sp>
        <p:nvSpPr>
          <p:cNvPr id="3" name="Content Placeholder 2">
            <a:extLst>
              <a:ext uri="{FF2B5EF4-FFF2-40B4-BE49-F238E27FC236}">
                <a16:creationId xmlns:a16="http://schemas.microsoft.com/office/drawing/2014/main" xmlns="" id="{A2EF635D-E89C-4E7E-972D-0C92956442D6}"/>
              </a:ext>
            </a:extLst>
          </p:cNvPr>
          <p:cNvSpPr>
            <a:spLocks noGrp="1"/>
          </p:cNvSpPr>
          <p:nvPr>
            <p:ph idx="1"/>
          </p:nvPr>
        </p:nvSpPr>
        <p:spPr>
          <a:xfrm>
            <a:off x="677334" y="1742135"/>
            <a:ext cx="8596668" cy="4410692"/>
          </a:xfrm>
        </p:spPr>
        <p:txBody>
          <a:bodyPr>
            <a:normAutofit/>
          </a:bodyPr>
          <a:lstStyle/>
          <a:p>
            <a:r>
              <a:rPr lang="en-GB" sz="2000" dirty="0"/>
              <a:t>Undertake a review or ‘gap analysis’ of your organisation’s procedures against the new GDPR principles and the revised Data Protection law</a:t>
            </a:r>
          </a:p>
          <a:p>
            <a:r>
              <a:rPr lang="en-GB" sz="2000" dirty="0"/>
              <a:t>Identify</a:t>
            </a:r>
          </a:p>
          <a:p>
            <a:pPr lvl="1"/>
            <a:r>
              <a:rPr lang="en-GB" sz="1800" dirty="0"/>
              <a:t>Data </a:t>
            </a:r>
            <a:r>
              <a:rPr lang="en-GB" sz="1800" dirty="0" smtClean="0"/>
              <a:t>Processors</a:t>
            </a:r>
            <a:endParaRPr lang="en-GB" sz="1800" dirty="0"/>
          </a:p>
          <a:p>
            <a:pPr lvl="1"/>
            <a:r>
              <a:rPr lang="en-GB" sz="1800" dirty="0"/>
              <a:t>Data Controllers</a:t>
            </a:r>
          </a:p>
          <a:p>
            <a:pPr lvl="1"/>
            <a:r>
              <a:rPr lang="en-GB" sz="1800" dirty="0"/>
              <a:t>Data Protection Officer (if appropriate)</a:t>
            </a:r>
          </a:p>
          <a:p>
            <a:r>
              <a:rPr lang="en-GB" sz="2000" dirty="0" smtClean="0"/>
              <a:t>Consider making </a:t>
            </a:r>
            <a:r>
              <a:rPr lang="en-GB" sz="2000" dirty="0"/>
              <a:t>operational and procedural changes to meet the </a:t>
            </a:r>
            <a:r>
              <a:rPr lang="en-GB" sz="2000" dirty="0" smtClean="0"/>
              <a:t>GDPR</a:t>
            </a:r>
          </a:p>
          <a:p>
            <a:r>
              <a:rPr lang="en-GB" sz="2000" dirty="0" smtClean="0"/>
              <a:t>Update Data Protection and Privacy Policies</a:t>
            </a:r>
          </a:p>
          <a:p>
            <a:pPr lvl="1"/>
            <a:r>
              <a:rPr lang="en-GB" sz="1800" dirty="0" smtClean="0"/>
              <a:t>Including website policies</a:t>
            </a:r>
            <a:endParaRPr lang="en-GB" sz="1800" dirty="0"/>
          </a:p>
          <a:p>
            <a:r>
              <a:rPr lang="en-GB" sz="2000" dirty="0"/>
              <a:t>Undertake training with all staff on GDPR and Data Protection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9679" y="3516824"/>
            <a:ext cx="2389632" cy="3048000"/>
          </a:xfrm>
          <a:prstGeom prst="rect">
            <a:avLst/>
          </a:prstGeom>
        </p:spPr>
      </p:pic>
      <p:sp>
        <p:nvSpPr>
          <p:cNvPr id="5" name="TextBox 4"/>
          <p:cNvSpPr txBox="1"/>
          <p:nvPr/>
        </p:nvSpPr>
        <p:spPr>
          <a:xfrm rot="21369221">
            <a:off x="10017072" y="4147343"/>
            <a:ext cx="1394847" cy="369332"/>
          </a:xfrm>
          <a:prstGeom prst="rect">
            <a:avLst/>
          </a:prstGeom>
          <a:noFill/>
        </p:spPr>
        <p:txBody>
          <a:bodyPr wrap="square" rtlCol="0">
            <a:spAutoFit/>
          </a:bodyPr>
          <a:lstStyle/>
          <a:p>
            <a:r>
              <a:rPr lang="en-GB" dirty="0" smtClean="0"/>
              <a:t>GDPR LIST</a:t>
            </a:r>
            <a:endParaRPr lang="en-GB" dirty="0"/>
          </a:p>
        </p:txBody>
      </p:sp>
      <p:sp>
        <p:nvSpPr>
          <p:cNvPr id="6" name="TextBox 5"/>
          <p:cNvSpPr txBox="1"/>
          <p:nvPr/>
        </p:nvSpPr>
        <p:spPr>
          <a:xfrm rot="21437241">
            <a:off x="10352868" y="4563043"/>
            <a:ext cx="1069868" cy="369332"/>
          </a:xfrm>
          <a:prstGeom prst="rect">
            <a:avLst/>
          </a:prstGeom>
          <a:noFill/>
        </p:spPr>
        <p:txBody>
          <a:bodyPr wrap="square" rtlCol="0">
            <a:spAutoFit/>
          </a:bodyPr>
          <a:lstStyle/>
          <a:p>
            <a:r>
              <a:rPr lang="en-GB" dirty="0" smtClean="0"/>
              <a:t>security</a:t>
            </a:r>
            <a:endParaRPr lang="en-GB" dirty="0"/>
          </a:p>
        </p:txBody>
      </p:sp>
      <p:sp>
        <p:nvSpPr>
          <p:cNvPr id="7" name="TextBox 6"/>
          <p:cNvSpPr txBox="1"/>
          <p:nvPr/>
        </p:nvSpPr>
        <p:spPr>
          <a:xfrm rot="21370578">
            <a:off x="10355842" y="4921397"/>
            <a:ext cx="1078009" cy="369332"/>
          </a:xfrm>
          <a:prstGeom prst="rect">
            <a:avLst/>
          </a:prstGeom>
          <a:noFill/>
        </p:spPr>
        <p:txBody>
          <a:bodyPr wrap="square" rtlCol="0">
            <a:spAutoFit/>
          </a:bodyPr>
          <a:lstStyle/>
          <a:p>
            <a:r>
              <a:rPr lang="en-GB" dirty="0" smtClean="0"/>
              <a:t>consent</a:t>
            </a:r>
            <a:endParaRPr lang="en-GB" dirty="0"/>
          </a:p>
        </p:txBody>
      </p:sp>
      <p:sp>
        <p:nvSpPr>
          <p:cNvPr id="8" name="TextBox 7"/>
          <p:cNvSpPr txBox="1"/>
          <p:nvPr/>
        </p:nvSpPr>
        <p:spPr>
          <a:xfrm rot="21351810">
            <a:off x="10449537" y="5269112"/>
            <a:ext cx="876531" cy="369332"/>
          </a:xfrm>
          <a:prstGeom prst="rect">
            <a:avLst/>
          </a:prstGeom>
          <a:noFill/>
        </p:spPr>
        <p:txBody>
          <a:bodyPr wrap="square" rtlCol="0">
            <a:spAutoFit/>
          </a:bodyPr>
          <a:lstStyle/>
          <a:p>
            <a:r>
              <a:rPr lang="en-GB" dirty="0" smtClean="0"/>
              <a:t>policy</a:t>
            </a:r>
            <a:endParaRPr lang="en-GB" dirty="0"/>
          </a:p>
        </p:txBody>
      </p:sp>
      <p:sp>
        <p:nvSpPr>
          <p:cNvPr id="9" name="TextBox 8"/>
          <p:cNvSpPr txBox="1"/>
          <p:nvPr/>
        </p:nvSpPr>
        <p:spPr>
          <a:xfrm rot="21236526">
            <a:off x="10552798" y="5629297"/>
            <a:ext cx="875122" cy="369332"/>
          </a:xfrm>
          <a:prstGeom prst="rect">
            <a:avLst/>
          </a:prstGeom>
          <a:noFill/>
        </p:spPr>
        <p:txBody>
          <a:bodyPr wrap="square" rtlCol="0">
            <a:spAutoFit/>
          </a:bodyPr>
          <a:lstStyle/>
          <a:p>
            <a:r>
              <a:rPr lang="en-GB" dirty="0" smtClean="0"/>
              <a:t>data</a:t>
            </a:r>
            <a:endParaRPr lang="en-GB" dirty="0"/>
          </a:p>
        </p:txBody>
      </p:sp>
    </p:spTree>
    <p:extLst>
      <p:ext uri="{BB962C8B-B14F-4D97-AF65-F5344CB8AC3E}">
        <p14:creationId xmlns:p14="http://schemas.microsoft.com/office/powerpoint/2010/main" val="36753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724047-0D58-4A0E-8E69-6C33E4FE1E81}"/>
              </a:ext>
            </a:extLst>
          </p:cNvPr>
          <p:cNvSpPr>
            <a:spLocks noGrp="1"/>
          </p:cNvSpPr>
          <p:nvPr>
            <p:ph type="title"/>
          </p:nvPr>
        </p:nvSpPr>
        <p:spPr/>
        <p:txBody>
          <a:bodyPr/>
          <a:lstStyle/>
          <a:p>
            <a:r>
              <a:rPr lang="en-GB" dirty="0"/>
              <a:t>Objectives of the </a:t>
            </a:r>
            <a:r>
              <a:rPr lang="en-GB" dirty="0" smtClean="0"/>
              <a:t>General Data Protection Regulation Training</a:t>
            </a:r>
            <a:endParaRPr lang="en-GB" dirty="0"/>
          </a:p>
        </p:txBody>
      </p:sp>
      <p:sp>
        <p:nvSpPr>
          <p:cNvPr id="3" name="Content Placeholder 2">
            <a:extLst>
              <a:ext uri="{FF2B5EF4-FFF2-40B4-BE49-F238E27FC236}">
                <a16:creationId xmlns:a16="http://schemas.microsoft.com/office/drawing/2014/main" xmlns="" id="{BF8A64AB-7A9D-4042-886D-56A34D9F5F9E}"/>
              </a:ext>
            </a:extLst>
          </p:cNvPr>
          <p:cNvSpPr>
            <a:spLocks noGrp="1"/>
          </p:cNvSpPr>
          <p:nvPr>
            <p:ph idx="1"/>
          </p:nvPr>
        </p:nvSpPr>
        <p:spPr>
          <a:xfrm>
            <a:off x="677334" y="2280866"/>
            <a:ext cx="8596668" cy="3880773"/>
          </a:xfrm>
        </p:spPr>
        <p:txBody>
          <a:bodyPr>
            <a:normAutofit/>
          </a:bodyPr>
          <a:lstStyle/>
          <a:p>
            <a:r>
              <a:rPr lang="en-GB" sz="2400" dirty="0"/>
              <a:t>To give an overview of the new aspects of data protection under the GDPR that are relevant to DSA student support</a:t>
            </a:r>
          </a:p>
          <a:p>
            <a:r>
              <a:rPr lang="en-GB" sz="2400" dirty="0"/>
              <a:t>To highlight our individual responsibilities</a:t>
            </a:r>
          </a:p>
          <a:p>
            <a:r>
              <a:rPr lang="en-GB" sz="2400" dirty="0"/>
              <a:t>To confirm our organisational responsibilities</a:t>
            </a:r>
          </a:p>
          <a:p>
            <a:r>
              <a:rPr lang="en-GB" sz="2400" dirty="0"/>
              <a:t>To support our gap analysis and planning towards meeting the </a:t>
            </a:r>
            <a:r>
              <a:rPr lang="en-GB" sz="2400" dirty="0" smtClean="0"/>
              <a:t>GDPR</a:t>
            </a:r>
          </a:p>
          <a:p>
            <a:r>
              <a:rPr lang="en-GB" sz="2400" dirty="0" smtClean="0"/>
              <a:t>To check our understanding of the GDPR</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420" y="3564610"/>
            <a:ext cx="2032861" cy="3049291"/>
          </a:xfrm>
          <a:prstGeom prst="rect">
            <a:avLst/>
          </a:prstGeom>
        </p:spPr>
      </p:pic>
      <p:sp>
        <p:nvSpPr>
          <p:cNvPr id="5" name="TextBox 4"/>
          <p:cNvSpPr txBox="1"/>
          <p:nvPr/>
        </p:nvSpPr>
        <p:spPr>
          <a:xfrm>
            <a:off x="10244381" y="5377912"/>
            <a:ext cx="1115878" cy="523220"/>
          </a:xfrm>
          <a:prstGeom prst="rect">
            <a:avLst/>
          </a:prstGeom>
          <a:noFill/>
        </p:spPr>
        <p:txBody>
          <a:bodyPr wrap="square" rtlCol="0">
            <a:spAutoFit/>
          </a:bodyPr>
          <a:lstStyle/>
          <a:p>
            <a:pPr algn="ctr"/>
            <a:r>
              <a:rPr lang="en-GB" sz="1400" b="1" dirty="0" smtClean="0"/>
              <a:t>Data for Shredding</a:t>
            </a:r>
            <a:endParaRPr lang="en-GB" sz="1400" b="1" dirty="0"/>
          </a:p>
        </p:txBody>
      </p:sp>
    </p:spTree>
    <p:extLst>
      <p:ext uri="{BB962C8B-B14F-4D97-AF65-F5344CB8AC3E}">
        <p14:creationId xmlns:p14="http://schemas.microsoft.com/office/powerpoint/2010/main" val="22566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 and Student Support</a:t>
            </a:r>
            <a:br>
              <a:rPr lang="en-GB" dirty="0" smtClean="0"/>
            </a:br>
            <a:r>
              <a:rPr lang="en-GB" dirty="0" smtClean="0"/>
              <a:t>A Case Study</a:t>
            </a:r>
            <a:endParaRPr lang="en-GB" dirty="0"/>
          </a:p>
        </p:txBody>
      </p:sp>
      <p:sp>
        <p:nvSpPr>
          <p:cNvPr id="3" name="Content Placeholder 2"/>
          <p:cNvSpPr>
            <a:spLocks noGrp="1"/>
          </p:cNvSpPr>
          <p:nvPr>
            <p:ph idx="1"/>
          </p:nvPr>
        </p:nvSpPr>
        <p:spPr>
          <a:xfrm>
            <a:off x="677334" y="1930400"/>
            <a:ext cx="9086598" cy="4547892"/>
          </a:xfrm>
        </p:spPr>
        <p:txBody>
          <a:bodyPr>
            <a:normAutofit lnSpcReduction="10000"/>
          </a:bodyPr>
          <a:lstStyle/>
          <a:p>
            <a:r>
              <a:rPr lang="en-GB" dirty="0" smtClean="0"/>
              <a:t>You have received a DSA2 entitlement </a:t>
            </a:r>
            <a:r>
              <a:rPr lang="en-GB" dirty="0"/>
              <a:t>l</a:t>
            </a:r>
            <a:r>
              <a:rPr lang="en-GB" dirty="0" smtClean="0"/>
              <a:t>etter from a funding body with a student name, address, a descriptor of their support, and the support providers details.</a:t>
            </a:r>
          </a:p>
          <a:p>
            <a:r>
              <a:rPr lang="en-GB" dirty="0" smtClean="0"/>
              <a:t>You enter this student information into your database, contact the student and request their email address and contact telephone number.</a:t>
            </a:r>
          </a:p>
          <a:p>
            <a:r>
              <a:rPr lang="en-GB" dirty="0" smtClean="0"/>
              <a:t>The student shares with you their Needs Assessment Report which details their mental health history.</a:t>
            </a:r>
          </a:p>
          <a:p>
            <a:r>
              <a:rPr lang="en-GB" dirty="0" smtClean="0"/>
              <a:t>Your support worker can access the student information to make contact and set up an initial support session.</a:t>
            </a:r>
          </a:p>
          <a:p>
            <a:r>
              <a:rPr lang="en-GB" dirty="0" smtClean="0"/>
              <a:t>After the support session, a timesheet is completed that includes the student’s name, their date of birth, and details of the session. This timesheet is sent to the funding body.</a:t>
            </a:r>
          </a:p>
          <a:p>
            <a:r>
              <a:rPr lang="en-GB" dirty="0" smtClean="0"/>
              <a:t>At audit, the quality assurance team wish to see evidence that this student has a linked DSA2 entitlement letter, and that support sessions have been invoiced at the correct rate.</a:t>
            </a:r>
          </a:p>
          <a:p>
            <a:endParaRPr lang="en-GB" dirty="0" smtClean="0"/>
          </a:p>
          <a:p>
            <a:endParaRPr lang="en-GB" dirty="0" smtClean="0"/>
          </a:p>
          <a:p>
            <a:endParaRPr lang="en-GB" dirty="0"/>
          </a:p>
        </p:txBody>
      </p:sp>
    </p:spTree>
    <p:extLst>
      <p:ext uri="{BB962C8B-B14F-4D97-AF65-F5344CB8AC3E}">
        <p14:creationId xmlns:p14="http://schemas.microsoft.com/office/powerpoint/2010/main" val="2418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 and Student Support</a:t>
            </a:r>
            <a:br>
              <a:rPr lang="en-GB" dirty="0" smtClean="0"/>
            </a:br>
            <a:r>
              <a:rPr lang="en-GB" dirty="0" smtClean="0"/>
              <a:t>Questions relating to the Case Study</a:t>
            </a:r>
            <a:endParaRPr lang="en-GB" dirty="0"/>
          </a:p>
        </p:txBody>
      </p:sp>
      <p:sp>
        <p:nvSpPr>
          <p:cNvPr id="3" name="Content Placeholder 2"/>
          <p:cNvSpPr>
            <a:spLocks noGrp="1"/>
          </p:cNvSpPr>
          <p:nvPr>
            <p:ph idx="1"/>
          </p:nvPr>
        </p:nvSpPr>
        <p:spPr>
          <a:xfrm>
            <a:off x="677334" y="1930400"/>
            <a:ext cx="9086598" cy="4547892"/>
          </a:xfrm>
        </p:spPr>
        <p:txBody>
          <a:bodyPr>
            <a:normAutofit/>
          </a:bodyPr>
          <a:lstStyle/>
          <a:p>
            <a:r>
              <a:rPr lang="en-GB" sz="2400" dirty="0" smtClean="0"/>
              <a:t>From this case study, give 4 examples of personal data.</a:t>
            </a:r>
          </a:p>
          <a:p>
            <a:r>
              <a:rPr lang="en-GB" sz="2400" dirty="0" smtClean="0"/>
              <a:t>Give an example of sensitive personal data.</a:t>
            </a:r>
          </a:p>
          <a:p>
            <a:r>
              <a:rPr lang="en-GB" sz="2400" dirty="0" smtClean="0"/>
              <a:t>Who in the case study would be deemed to be a data processor?</a:t>
            </a:r>
          </a:p>
          <a:p>
            <a:r>
              <a:rPr lang="en-GB" sz="2400" dirty="0" smtClean="0"/>
              <a:t>Who would be considered data controllers?</a:t>
            </a:r>
          </a:p>
          <a:p>
            <a:r>
              <a:rPr lang="en-GB" sz="2400" dirty="0" smtClean="0"/>
              <a:t>In the case study, data is obtained, where would consent be required for holding this data?</a:t>
            </a:r>
          </a:p>
          <a:p>
            <a:r>
              <a:rPr lang="en-GB" sz="2400" dirty="0" smtClean="0"/>
              <a:t>Identify where in this case study the security of the personal data must be considered.</a:t>
            </a:r>
          </a:p>
          <a:p>
            <a:endParaRPr lang="en-GB" dirty="0" smtClean="0"/>
          </a:p>
          <a:p>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005" y="3625311"/>
            <a:ext cx="2026920" cy="3048000"/>
          </a:xfrm>
          <a:prstGeom prst="rect">
            <a:avLst/>
          </a:prstGeom>
        </p:spPr>
      </p:pic>
    </p:spTree>
    <p:extLst>
      <p:ext uri="{BB962C8B-B14F-4D97-AF65-F5344CB8AC3E}">
        <p14:creationId xmlns:p14="http://schemas.microsoft.com/office/powerpoint/2010/main" val="36395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692657"/>
          </a:xfrm>
        </p:spPr>
        <p:txBody>
          <a:bodyPr>
            <a:normAutofit fontScale="90000"/>
          </a:bodyPr>
          <a:lstStyle/>
          <a:p>
            <a:r>
              <a:rPr lang="en-GB" dirty="0" smtClean="0"/>
              <a:t>There are 6 questions to check your understanding of the GDPR</a:t>
            </a:r>
            <a:br>
              <a:rPr lang="en-GB" dirty="0" smtClean="0"/>
            </a:br>
            <a:r>
              <a:rPr lang="en-GB" dirty="0" smtClean="0"/>
              <a:t>Question 1</a:t>
            </a:r>
            <a:endParaRPr lang="en-GB" dirty="0"/>
          </a:p>
        </p:txBody>
      </p:sp>
      <p:sp>
        <p:nvSpPr>
          <p:cNvPr id="3" name="Content Placeholder 2"/>
          <p:cNvSpPr>
            <a:spLocks noGrp="1"/>
          </p:cNvSpPr>
          <p:nvPr>
            <p:ph idx="1"/>
          </p:nvPr>
        </p:nvSpPr>
        <p:spPr>
          <a:xfrm>
            <a:off x="574303" y="2302257"/>
            <a:ext cx="8596668" cy="3880773"/>
          </a:xfrm>
        </p:spPr>
        <p:txBody>
          <a:bodyPr>
            <a:noAutofit/>
          </a:bodyPr>
          <a:lstStyle/>
          <a:p>
            <a:r>
              <a:rPr lang="en-GB" sz="2800" dirty="0" smtClean="0"/>
              <a:t>When does the General Data Protection Regulation become law?</a:t>
            </a:r>
          </a:p>
          <a:p>
            <a:pPr marL="800100" lvl="1" indent="-342900">
              <a:buFont typeface="+mj-lt"/>
              <a:buAutoNum type="arabicPeriod"/>
            </a:pPr>
            <a:r>
              <a:rPr lang="en-GB" sz="2400" dirty="0" smtClean="0"/>
              <a:t>May 2019</a:t>
            </a:r>
          </a:p>
          <a:p>
            <a:pPr marL="800100" lvl="1" indent="-342900">
              <a:buFont typeface="+mj-lt"/>
              <a:buAutoNum type="arabicPeriod"/>
            </a:pPr>
            <a:r>
              <a:rPr lang="en-GB" sz="2400" dirty="0" smtClean="0"/>
              <a:t>September 2018</a:t>
            </a:r>
          </a:p>
          <a:p>
            <a:pPr marL="800100" lvl="1" indent="-342900">
              <a:buFont typeface="+mj-lt"/>
              <a:buAutoNum type="arabicPeriod"/>
            </a:pPr>
            <a:r>
              <a:rPr lang="en-GB" sz="2400" dirty="0" smtClean="0"/>
              <a:t>May 2018</a:t>
            </a:r>
          </a:p>
          <a:p>
            <a:pPr marL="800100" lvl="1" indent="-342900">
              <a:buFont typeface="+mj-lt"/>
              <a:buAutoNum type="arabicPeriod"/>
            </a:pPr>
            <a:endParaRPr lang="en-GB" sz="2400" dirty="0"/>
          </a:p>
          <a:p>
            <a:pPr marL="400050">
              <a:buFont typeface="Wingdings" panose="05000000000000000000" pitchFamily="2" charset="2"/>
              <a:buChar char="Ø"/>
            </a:pPr>
            <a:r>
              <a:rPr lang="en-GB" sz="2800" dirty="0" smtClean="0"/>
              <a:t>Answer:</a:t>
            </a:r>
          </a:p>
          <a:p>
            <a:pPr marL="857250" lvl="1" indent="-342900"/>
            <a:r>
              <a:rPr lang="en-GB" sz="2400" dirty="0" smtClean="0"/>
              <a:t>3. May 2018</a:t>
            </a:r>
            <a:endParaRPr lang="en-GB" sz="2400" dirty="0"/>
          </a:p>
        </p:txBody>
      </p:sp>
      <p:pic>
        <p:nvPicPr>
          <p:cNvPr id="4" name="Picture 3"/>
          <p:cNvPicPr>
            <a:picLocks noChangeAspect="1"/>
          </p:cNvPicPr>
          <p:nvPr/>
        </p:nvPicPr>
        <p:blipFill>
          <a:blip r:embed="rId3"/>
          <a:stretch>
            <a:fillRect/>
          </a:stretch>
        </p:blipFill>
        <p:spPr>
          <a:xfrm>
            <a:off x="10307826" y="3765846"/>
            <a:ext cx="1619250" cy="2828925"/>
          </a:xfrm>
          <a:prstGeom prst="rect">
            <a:avLst/>
          </a:prstGeom>
        </p:spPr>
      </p:pic>
    </p:spTree>
    <p:extLst>
      <p:ext uri="{BB962C8B-B14F-4D97-AF65-F5344CB8AC3E}">
        <p14:creationId xmlns:p14="http://schemas.microsoft.com/office/powerpoint/2010/main" val="26215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a:xfrm>
            <a:off x="677334" y="1503767"/>
            <a:ext cx="8596668" cy="3880773"/>
          </a:xfrm>
        </p:spPr>
        <p:txBody>
          <a:bodyPr>
            <a:noAutofit/>
          </a:bodyPr>
          <a:lstStyle/>
          <a:p>
            <a:r>
              <a:rPr lang="en-GB" sz="2800" dirty="0" smtClean="0"/>
              <a:t>What is considered personal </a:t>
            </a:r>
            <a:r>
              <a:rPr lang="en-GB" sz="2800" dirty="0"/>
              <a:t>d</a:t>
            </a:r>
            <a:r>
              <a:rPr lang="en-GB" sz="2800" dirty="0" smtClean="0"/>
              <a:t>ata?</a:t>
            </a:r>
          </a:p>
          <a:p>
            <a:pPr marL="800100" lvl="1" indent="-342900">
              <a:buFont typeface="+mj-lt"/>
              <a:buAutoNum type="arabicPeriod"/>
            </a:pPr>
            <a:r>
              <a:rPr lang="en-GB" sz="2400" dirty="0" smtClean="0"/>
              <a:t>Sensitive data such as medical or biometric</a:t>
            </a:r>
          </a:p>
          <a:p>
            <a:pPr marL="800100" lvl="1" indent="-342900">
              <a:buFont typeface="+mj-lt"/>
              <a:buAutoNum type="arabicPeriod"/>
            </a:pPr>
            <a:r>
              <a:rPr lang="en-GB" sz="2400" dirty="0" smtClean="0"/>
              <a:t>Name, ID number, online identifier (IP address)</a:t>
            </a:r>
          </a:p>
          <a:p>
            <a:pPr marL="800100" lvl="1" indent="-342900">
              <a:buFont typeface="+mj-lt"/>
              <a:buAutoNum type="arabicPeriod"/>
            </a:pPr>
            <a:r>
              <a:rPr lang="en-GB" sz="2400" dirty="0" smtClean="0"/>
              <a:t>Religious belief and race</a:t>
            </a:r>
          </a:p>
          <a:p>
            <a:pPr marL="800100" lvl="1" indent="-342900">
              <a:buFont typeface="+mj-lt"/>
              <a:buAutoNum type="arabicPeriod"/>
            </a:pPr>
            <a:r>
              <a:rPr lang="en-GB" sz="2400" dirty="0" smtClean="0"/>
              <a:t>All of the above</a:t>
            </a:r>
          </a:p>
          <a:p>
            <a:pPr marL="800100" lvl="1" indent="-342900">
              <a:buFont typeface="+mj-lt"/>
              <a:buAutoNum type="arabicPeriod"/>
            </a:pPr>
            <a:endParaRPr lang="en-GB" sz="2400" dirty="0"/>
          </a:p>
          <a:p>
            <a:pPr marL="400050">
              <a:buFont typeface="Wingdings" panose="05000000000000000000" pitchFamily="2" charset="2"/>
              <a:buChar char="Ø"/>
            </a:pPr>
            <a:r>
              <a:rPr lang="en-GB" sz="2800" dirty="0" smtClean="0"/>
              <a:t>Answer:</a:t>
            </a:r>
          </a:p>
          <a:p>
            <a:pPr marL="857250" lvl="1" indent="-342900"/>
            <a:r>
              <a:rPr lang="en-GB" sz="2400" dirty="0" smtClean="0"/>
              <a:t>4. Personal data includes all of the above data</a:t>
            </a:r>
            <a:endParaRPr lang="en-GB" sz="2400" dirty="0"/>
          </a:p>
        </p:txBody>
      </p:sp>
      <p:pic>
        <p:nvPicPr>
          <p:cNvPr id="4" name="Picture 3"/>
          <p:cNvPicPr>
            <a:picLocks noChangeAspect="1"/>
          </p:cNvPicPr>
          <p:nvPr/>
        </p:nvPicPr>
        <p:blipFill>
          <a:blip r:embed="rId3"/>
          <a:stretch>
            <a:fillRect/>
          </a:stretch>
        </p:blipFill>
        <p:spPr>
          <a:xfrm>
            <a:off x="10338822" y="3827839"/>
            <a:ext cx="1619250" cy="2828925"/>
          </a:xfrm>
          <a:prstGeom prst="rect">
            <a:avLst/>
          </a:prstGeom>
        </p:spPr>
      </p:pic>
    </p:spTree>
    <p:extLst>
      <p:ext uri="{BB962C8B-B14F-4D97-AF65-F5344CB8AC3E}">
        <p14:creationId xmlns:p14="http://schemas.microsoft.com/office/powerpoint/2010/main" val="12974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a:xfrm>
            <a:off x="677334" y="1503767"/>
            <a:ext cx="8596668" cy="5051579"/>
          </a:xfrm>
        </p:spPr>
        <p:txBody>
          <a:bodyPr>
            <a:noAutofit/>
          </a:bodyPr>
          <a:lstStyle/>
          <a:p>
            <a:r>
              <a:rPr lang="en-GB" sz="2400" dirty="0" smtClean="0"/>
              <a:t>Which of the following </a:t>
            </a:r>
            <a:r>
              <a:rPr lang="en-GB" sz="2400" u="sng" dirty="0" smtClean="0"/>
              <a:t>is not </a:t>
            </a:r>
            <a:r>
              <a:rPr lang="en-GB" sz="2400" dirty="0" smtClean="0"/>
              <a:t>a data protection principle under the GDPR?</a:t>
            </a:r>
          </a:p>
          <a:p>
            <a:r>
              <a:rPr lang="en-GB" sz="2400" dirty="0" smtClean="0"/>
              <a:t>Personal </a:t>
            </a:r>
            <a:r>
              <a:rPr lang="en-GB" sz="2400" dirty="0"/>
              <a:t>d</a:t>
            </a:r>
            <a:r>
              <a:rPr lang="en-GB" sz="2400" dirty="0" smtClean="0"/>
              <a:t>ata shall be:</a:t>
            </a:r>
          </a:p>
          <a:p>
            <a:pPr marL="971550" lvl="1" indent="-514350">
              <a:buFont typeface="+mj-lt"/>
              <a:buAutoNum type="arabicPeriod"/>
            </a:pPr>
            <a:r>
              <a:rPr lang="en-GB" sz="1800" dirty="0" smtClean="0"/>
              <a:t>Processed lawfully, fairly and in a transparent manner in relation to individuals.</a:t>
            </a:r>
          </a:p>
          <a:p>
            <a:pPr marL="971550" lvl="1" indent="-514350">
              <a:buFont typeface="+mj-lt"/>
              <a:buAutoNum type="arabicPeriod"/>
            </a:pPr>
            <a:r>
              <a:rPr lang="en-GB" sz="1800" dirty="0" smtClean="0"/>
              <a:t>Shared widely when requested by partner organisations.</a:t>
            </a:r>
          </a:p>
          <a:p>
            <a:pPr marL="971550" lvl="1" indent="-514350">
              <a:buFont typeface="+mj-lt"/>
              <a:buAutoNum type="arabicPeriod"/>
            </a:pPr>
            <a:r>
              <a:rPr lang="en-GB" sz="1800" dirty="0" smtClean="0"/>
              <a:t>Accurate, relevant and limited to what is necessary.</a:t>
            </a:r>
          </a:p>
          <a:p>
            <a:pPr marL="971550" lvl="1" indent="-514350">
              <a:buFont typeface="+mj-lt"/>
              <a:buAutoNum type="arabicPeriod"/>
            </a:pPr>
            <a:r>
              <a:rPr lang="en-GB" sz="1800" dirty="0" smtClean="0"/>
              <a:t>Processed in a manner that ensures appropriate security of the personal data.</a:t>
            </a:r>
            <a:endParaRPr lang="en-GB" sz="2400" dirty="0"/>
          </a:p>
          <a:p>
            <a:pPr marL="400050">
              <a:buFont typeface="Wingdings" panose="05000000000000000000" pitchFamily="2" charset="2"/>
              <a:buChar char="Ø"/>
            </a:pPr>
            <a:r>
              <a:rPr lang="en-GB" sz="2400" dirty="0" smtClean="0"/>
              <a:t>Answer:</a:t>
            </a:r>
          </a:p>
          <a:p>
            <a:pPr marL="857250" lvl="1" indent="-342900"/>
            <a:r>
              <a:rPr lang="en-GB" sz="2000" dirty="0" smtClean="0"/>
              <a:t>2. The sharing of personal data widely is not a principle under GDPR.</a:t>
            </a:r>
            <a:endParaRPr lang="en-GB" sz="2000" dirty="0"/>
          </a:p>
        </p:txBody>
      </p:sp>
      <p:pic>
        <p:nvPicPr>
          <p:cNvPr id="4" name="Picture 3"/>
          <p:cNvPicPr>
            <a:picLocks noChangeAspect="1"/>
          </p:cNvPicPr>
          <p:nvPr/>
        </p:nvPicPr>
        <p:blipFill>
          <a:blip r:embed="rId3"/>
          <a:stretch>
            <a:fillRect/>
          </a:stretch>
        </p:blipFill>
        <p:spPr>
          <a:xfrm>
            <a:off x="10307826" y="3726421"/>
            <a:ext cx="1619250" cy="2828925"/>
          </a:xfrm>
          <a:prstGeom prst="rect">
            <a:avLst/>
          </a:prstGeom>
        </p:spPr>
      </p:pic>
    </p:spTree>
    <p:extLst>
      <p:ext uri="{BB962C8B-B14F-4D97-AF65-F5344CB8AC3E}">
        <p14:creationId xmlns:p14="http://schemas.microsoft.com/office/powerpoint/2010/main" val="1922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 </a:t>
            </a:r>
            <a:endParaRPr lang="en-GB" dirty="0"/>
          </a:p>
        </p:txBody>
      </p:sp>
      <p:sp>
        <p:nvSpPr>
          <p:cNvPr id="3" name="Content Placeholder 2"/>
          <p:cNvSpPr>
            <a:spLocks noGrp="1"/>
          </p:cNvSpPr>
          <p:nvPr>
            <p:ph idx="1"/>
          </p:nvPr>
        </p:nvSpPr>
        <p:spPr>
          <a:xfrm>
            <a:off x="677334" y="1503767"/>
            <a:ext cx="8596668" cy="3880773"/>
          </a:xfrm>
        </p:spPr>
        <p:txBody>
          <a:bodyPr>
            <a:noAutofit/>
          </a:bodyPr>
          <a:lstStyle/>
          <a:p>
            <a:r>
              <a:rPr lang="en-GB" sz="2800" dirty="0" smtClean="0"/>
              <a:t>Which of the following rights does the GDPR provide for individuals?</a:t>
            </a:r>
          </a:p>
          <a:p>
            <a:pPr marL="800100" lvl="1" indent="-342900">
              <a:buFont typeface="+mj-lt"/>
              <a:buAutoNum type="arabicPeriod"/>
            </a:pPr>
            <a:r>
              <a:rPr lang="en-GB" sz="2400" dirty="0" smtClean="0"/>
              <a:t>The right to be informed</a:t>
            </a:r>
          </a:p>
          <a:p>
            <a:pPr marL="800100" lvl="1" indent="-342900">
              <a:buFont typeface="+mj-lt"/>
              <a:buAutoNum type="arabicPeriod"/>
            </a:pPr>
            <a:r>
              <a:rPr lang="en-GB" sz="2400" dirty="0" smtClean="0"/>
              <a:t>The right of access</a:t>
            </a:r>
          </a:p>
          <a:p>
            <a:pPr marL="800100" lvl="1" indent="-342900">
              <a:buFont typeface="+mj-lt"/>
              <a:buAutoNum type="arabicPeriod"/>
            </a:pPr>
            <a:r>
              <a:rPr lang="en-GB" sz="2400" dirty="0" smtClean="0"/>
              <a:t>The right to rectification</a:t>
            </a:r>
          </a:p>
          <a:p>
            <a:pPr marL="800100" lvl="1" indent="-342900">
              <a:buFont typeface="+mj-lt"/>
              <a:buAutoNum type="arabicPeriod"/>
            </a:pPr>
            <a:r>
              <a:rPr lang="en-GB" sz="2400" dirty="0" smtClean="0"/>
              <a:t>The right to erasure</a:t>
            </a:r>
          </a:p>
          <a:p>
            <a:pPr marL="800100" lvl="1" indent="-342900">
              <a:buFont typeface="+mj-lt"/>
              <a:buAutoNum type="arabicPeriod"/>
            </a:pPr>
            <a:r>
              <a:rPr lang="en-GB" sz="2400" dirty="0" smtClean="0"/>
              <a:t>All of the above</a:t>
            </a:r>
            <a:endParaRPr lang="en-GB" sz="2400" dirty="0"/>
          </a:p>
          <a:p>
            <a:pPr marL="400050">
              <a:buFont typeface="Wingdings" panose="05000000000000000000" pitchFamily="2" charset="2"/>
              <a:buChar char="Ø"/>
            </a:pPr>
            <a:r>
              <a:rPr lang="en-GB" sz="2800" dirty="0" smtClean="0"/>
              <a:t>Answer:</a:t>
            </a:r>
          </a:p>
          <a:p>
            <a:pPr marL="857250" lvl="1" indent="-342900"/>
            <a:r>
              <a:rPr lang="en-GB" sz="2400" dirty="0" smtClean="0"/>
              <a:t>5. All of the above</a:t>
            </a:r>
            <a:endParaRPr lang="en-GB" sz="2400" dirty="0"/>
          </a:p>
        </p:txBody>
      </p:sp>
      <p:pic>
        <p:nvPicPr>
          <p:cNvPr id="4" name="Picture 3"/>
          <p:cNvPicPr>
            <a:picLocks noChangeAspect="1"/>
          </p:cNvPicPr>
          <p:nvPr/>
        </p:nvPicPr>
        <p:blipFill>
          <a:blip r:embed="rId3"/>
          <a:stretch>
            <a:fillRect/>
          </a:stretch>
        </p:blipFill>
        <p:spPr>
          <a:xfrm>
            <a:off x="10338823" y="3827839"/>
            <a:ext cx="1619250" cy="2828925"/>
          </a:xfrm>
          <a:prstGeom prst="rect">
            <a:avLst/>
          </a:prstGeom>
        </p:spPr>
      </p:pic>
    </p:spTree>
    <p:extLst>
      <p:ext uri="{BB962C8B-B14F-4D97-AF65-F5344CB8AC3E}">
        <p14:creationId xmlns:p14="http://schemas.microsoft.com/office/powerpoint/2010/main" val="353891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5</a:t>
            </a:r>
            <a:endParaRPr lang="en-GB" dirty="0"/>
          </a:p>
        </p:txBody>
      </p:sp>
      <p:sp>
        <p:nvSpPr>
          <p:cNvPr id="3" name="Content Placeholder 2"/>
          <p:cNvSpPr>
            <a:spLocks noGrp="1"/>
          </p:cNvSpPr>
          <p:nvPr>
            <p:ph idx="1"/>
          </p:nvPr>
        </p:nvSpPr>
        <p:spPr>
          <a:xfrm>
            <a:off x="677334" y="1503767"/>
            <a:ext cx="8596668" cy="4935670"/>
          </a:xfrm>
        </p:spPr>
        <p:txBody>
          <a:bodyPr>
            <a:noAutofit/>
          </a:bodyPr>
          <a:lstStyle/>
          <a:p>
            <a:r>
              <a:rPr lang="en-GB" sz="2400" dirty="0" smtClean="0"/>
              <a:t>In relation to consent under GDPR</a:t>
            </a:r>
          </a:p>
          <a:p>
            <a:r>
              <a:rPr lang="en-GB" sz="2400" dirty="0" smtClean="0"/>
              <a:t>Which of the following is incorrect?</a:t>
            </a:r>
          </a:p>
          <a:p>
            <a:pPr marL="800100" lvl="1" indent="-342900">
              <a:buFont typeface="+mj-lt"/>
              <a:buAutoNum type="arabicPeriod"/>
            </a:pPr>
            <a:r>
              <a:rPr lang="en-GB" sz="2400" dirty="0" smtClean="0"/>
              <a:t>We ask people to positively ‘opt-in’</a:t>
            </a:r>
          </a:p>
          <a:p>
            <a:pPr marL="800100" lvl="1" indent="-342900">
              <a:buFont typeface="+mj-lt"/>
              <a:buAutoNum type="arabicPeriod"/>
            </a:pPr>
            <a:r>
              <a:rPr lang="en-GB" sz="2400" dirty="0"/>
              <a:t>We use pre-ticked boxes to ensure we get </a:t>
            </a:r>
            <a:r>
              <a:rPr lang="en-GB" sz="2400" dirty="0" smtClean="0"/>
              <a:t>consent</a:t>
            </a:r>
          </a:p>
          <a:p>
            <a:pPr marL="800100" lvl="1" indent="-342900">
              <a:buFont typeface="+mj-lt"/>
              <a:buAutoNum type="arabicPeriod"/>
            </a:pPr>
            <a:r>
              <a:rPr lang="en-GB" sz="2400" dirty="0" smtClean="0"/>
              <a:t>We use clear, plain language that is easy to understand</a:t>
            </a:r>
          </a:p>
          <a:p>
            <a:pPr marL="800100" lvl="1" indent="-342900">
              <a:buFont typeface="+mj-lt"/>
              <a:buAutoNum type="arabicPeriod"/>
            </a:pPr>
            <a:r>
              <a:rPr lang="en-GB" sz="2400" dirty="0" smtClean="0"/>
              <a:t>We tell individuals they can withdraw their consent</a:t>
            </a:r>
            <a:endParaRPr lang="en-GB" sz="2400" dirty="0"/>
          </a:p>
          <a:p>
            <a:pPr marL="400050">
              <a:buFont typeface="Wingdings" panose="05000000000000000000" pitchFamily="2" charset="2"/>
              <a:buChar char="Ø"/>
            </a:pPr>
            <a:r>
              <a:rPr lang="en-GB" sz="2400" dirty="0" smtClean="0"/>
              <a:t>Answer:</a:t>
            </a:r>
          </a:p>
          <a:p>
            <a:pPr marL="857250" lvl="1" indent="-342900"/>
            <a:r>
              <a:rPr lang="en-GB" sz="2000" dirty="0" smtClean="0"/>
              <a:t>2. </a:t>
            </a:r>
            <a:r>
              <a:rPr lang="en-GB" sz="2400" dirty="0"/>
              <a:t>We use pre-ticked boxes to ensure we get </a:t>
            </a:r>
            <a:r>
              <a:rPr lang="en-GB" sz="2400" dirty="0" smtClean="0"/>
              <a:t>consent – this is incorrect</a:t>
            </a:r>
            <a:endParaRPr lang="en-GB" sz="2400" dirty="0"/>
          </a:p>
          <a:p>
            <a:pPr marL="857250" lvl="1" indent="-342900"/>
            <a:endParaRPr lang="en-GB" sz="2400" dirty="0"/>
          </a:p>
        </p:txBody>
      </p:sp>
      <p:pic>
        <p:nvPicPr>
          <p:cNvPr id="4" name="Picture 3"/>
          <p:cNvPicPr>
            <a:picLocks noChangeAspect="1"/>
          </p:cNvPicPr>
          <p:nvPr/>
        </p:nvPicPr>
        <p:blipFill>
          <a:blip r:embed="rId3"/>
          <a:stretch>
            <a:fillRect/>
          </a:stretch>
        </p:blipFill>
        <p:spPr>
          <a:xfrm>
            <a:off x="10354321" y="3796842"/>
            <a:ext cx="1619250" cy="2828925"/>
          </a:xfrm>
          <a:prstGeom prst="rect">
            <a:avLst/>
          </a:prstGeom>
        </p:spPr>
      </p:pic>
    </p:spTree>
    <p:extLst>
      <p:ext uri="{BB962C8B-B14F-4D97-AF65-F5344CB8AC3E}">
        <p14:creationId xmlns:p14="http://schemas.microsoft.com/office/powerpoint/2010/main" val="42218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5561"/>
          </a:xfrm>
        </p:spPr>
        <p:txBody>
          <a:bodyPr/>
          <a:lstStyle/>
          <a:p>
            <a:r>
              <a:rPr lang="en-GB" dirty="0" smtClean="0"/>
              <a:t>GDPR</a:t>
            </a:r>
            <a:endParaRPr lang="en-GB" dirty="0"/>
          </a:p>
        </p:txBody>
      </p:sp>
      <p:sp>
        <p:nvSpPr>
          <p:cNvPr id="3" name="Content Placeholder 2"/>
          <p:cNvSpPr>
            <a:spLocks noGrp="1"/>
          </p:cNvSpPr>
          <p:nvPr>
            <p:ph idx="1"/>
          </p:nvPr>
        </p:nvSpPr>
        <p:spPr>
          <a:xfrm>
            <a:off x="677334" y="1365161"/>
            <a:ext cx="8596668" cy="4987185"/>
          </a:xfrm>
        </p:spPr>
        <p:txBody>
          <a:bodyPr/>
          <a:lstStyle/>
          <a:p>
            <a:r>
              <a:rPr lang="en-GB" sz="2800" dirty="0" smtClean="0"/>
              <a:t>Thank you for completing the GDPR training</a:t>
            </a:r>
          </a:p>
          <a:p>
            <a:r>
              <a:rPr lang="en-GB" sz="2800" dirty="0" smtClean="0"/>
              <a:t>You may wish to use the links below for additional information:</a:t>
            </a:r>
            <a:endParaRPr lang="en-GB" sz="2800" dirty="0"/>
          </a:p>
          <a:p>
            <a:r>
              <a:rPr lang="en-GB" sz="2800" dirty="0">
                <a:hlinkClick r:id="rId3"/>
              </a:rPr>
              <a:t>https://ico.org.uk/for-organisations/guide-to-the-general-data-protection-regulation-gdpr</a:t>
            </a:r>
            <a:r>
              <a:rPr lang="en-GB" sz="2800" dirty="0" smtClean="0">
                <a:hlinkClick r:id="rId3"/>
              </a:rPr>
              <a:t>/</a:t>
            </a:r>
            <a:endParaRPr lang="en-GB" sz="2800" dirty="0" smtClean="0"/>
          </a:p>
          <a:p>
            <a:r>
              <a:rPr lang="en-GB" sz="2800" dirty="0">
                <a:hlinkClick r:id="rId4"/>
              </a:rPr>
              <a:t>https://ico.org.uk/for-organisations/education</a:t>
            </a:r>
            <a:r>
              <a:rPr lang="en-GB" sz="2800" dirty="0" smtClean="0">
                <a:hlinkClick r:id="rId4"/>
              </a:rPr>
              <a:t>/</a:t>
            </a:r>
            <a:endParaRPr lang="en-GB" sz="2800" dirty="0" smtClean="0"/>
          </a:p>
          <a:p>
            <a:pPr marL="0" indent="0">
              <a:buNone/>
            </a:pP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462" y="5631144"/>
            <a:ext cx="3619133" cy="97113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6467" y="5495177"/>
            <a:ext cx="1108819" cy="110710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6158" y="5439596"/>
            <a:ext cx="1115583" cy="1218261"/>
          </a:xfrm>
          <a:prstGeom prst="rect">
            <a:avLst/>
          </a:prstGeom>
        </p:spPr>
      </p:pic>
      <p:pic>
        <p:nvPicPr>
          <p:cNvPr id="7" name="Picture 6"/>
          <p:cNvPicPr>
            <a:picLocks noChangeAspect="1"/>
          </p:cNvPicPr>
          <p:nvPr/>
        </p:nvPicPr>
        <p:blipFill>
          <a:blip r:embed="rId8"/>
          <a:stretch>
            <a:fillRect/>
          </a:stretch>
        </p:blipFill>
        <p:spPr>
          <a:xfrm>
            <a:off x="10116078" y="4920346"/>
            <a:ext cx="1816765" cy="1737511"/>
          </a:xfrm>
          <a:prstGeom prst="rect">
            <a:avLst/>
          </a:prstGeom>
        </p:spPr>
      </p:pic>
    </p:spTree>
    <p:extLst>
      <p:ext uri="{BB962C8B-B14F-4D97-AF65-F5344CB8AC3E}">
        <p14:creationId xmlns:p14="http://schemas.microsoft.com/office/powerpoint/2010/main" val="1964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5561"/>
          </a:xfrm>
        </p:spPr>
        <p:txBody>
          <a:bodyPr/>
          <a:lstStyle/>
          <a:p>
            <a:r>
              <a:rPr lang="en-GB" dirty="0" smtClean="0"/>
              <a:t>GDPR</a:t>
            </a:r>
            <a:endParaRPr lang="en-GB" dirty="0"/>
          </a:p>
        </p:txBody>
      </p:sp>
      <p:sp>
        <p:nvSpPr>
          <p:cNvPr id="3" name="Content Placeholder 2"/>
          <p:cNvSpPr>
            <a:spLocks noGrp="1"/>
          </p:cNvSpPr>
          <p:nvPr>
            <p:ph idx="1"/>
          </p:nvPr>
        </p:nvSpPr>
        <p:spPr>
          <a:xfrm>
            <a:off x="677334" y="1365161"/>
            <a:ext cx="8596668" cy="4987185"/>
          </a:xfrm>
        </p:spPr>
        <p:txBody>
          <a:bodyPr/>
          <a:lstStyle/>
          <a:p>
            <a:r>
              <a:rPr lang="en-GB" dirty="0" smtClean="0"/>
              <a:t>Disclaimer</a:t>
            </a:r>
          </a:p>
          <a:p>
            <a:r>
              <a:rPr lang="en-GB" dirty="0" smtClean="0"/>
              <a:t>This presentation is based on our interpretation of the GDPR, and as a user of this presentation you accept all responsibility in relation to your obligations under the GDPR.</a:t>
            </a:r>
          </a:p>
          <a:p>
            <a:r>
              <a:rPr lang="en-GB" dirty="0" smtClean="0"/>
              <a:t>If there is additional information you think should be added to, or you spot any inaccuracies please contact us with your feedback:</a:t>
            </a:r>
          </a:p>
          <a:p>
            <a:r>
              <a:rPr lang="en-GB" dirty="0">
                <a:hlinkClick r:id="rId3"/>
              </a:rPr>
              <a:t>www.amanosupport.com</a:t>
            </a:r>
            <a:r>
              <a:rPr lang="en-GB" dirty="0"/>
              <a:t> </a:t>
            </a:r>
          </a:p>
          <a:p>
            <a:r>
              <a:rPr lang="en-GB" dirty="0" smtClean="0"/>
              <a:t>Amano is a DSA-QAG accredited provider of support for students in receipt of the Disabled Students Allowance.</a:t>
            </a:r>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62" y="5631144"/>
            <a:ext cx="3619133" cy="97113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6467" y="5495177"/>
            <a:ext cx="1108819" cy="110710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158" y="5439596"/>
            <a:ext cx="1115583" cy="1218261"/>
          </a:xfrm>
          <a:prstGeom prst="rect">
            <a:avLst/>
          </a:prstGeom>
        </p:spPr>
      </p:pic>
      <p:pic>
        <p:nvPicPr>
          <p:cNvPr id="7" name="Picture 6"/>
          <p:cNvPicPr>
            <a:picLocks noChangeAspect="1"/>
          </p:cNvPicPr>
          <p:nvPr/>
        </p:nvPicPr>
        <p:blipFill>
          <a:blip r:embed="rId7"/>
          <a:stretch>
            <a:fillRect/>
          </a:stretch>
        </p:blipFill>
        <p:spPr>
          <a:xfrm>
            <a:off x="10100579" y="4864767"/>
            <a:ext cx="1816765" cy="1737511"/>
          </a:xfrm>
          <a:prstGeom prst="rect">
            <a:avLst/>
          </a:prstGeom>
        </p:spPr>
      </p:pic>
    </p:spTree>
    <p:extLst>
      <p:ext uri="{BB962C8B-B14F-4D97-AF65-F5344CB8AC3E}">
        <p14:creationId xmlns:p14="http://schemas.microsoft.com/office/powerpoint/2010/main" val="532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27C80-1434-4CF9-A0AF-00C82DD0B37D}"/>
              </a:ext>
            </a:extLst>
          </p:cNvPr>
          <p:cNvSpPr>
            <a:spLocks noGrp="1"/>
          </p:cNvSpPr>
          <p:nvPr>
            <p:ph type="title"/>
          </p:nvPr>
        </p:nvSpPr>
        <p:spPr/>
        <p:txBody>
          <a:bodyPr/>
          <a:lstStyle/>
          <a:p>
            <a:r>
              <a:rPr lang="en-GB" dirty="0"/>
              <a:t>GDPR – Introduction and Context</a:t>
            </a:r>
          </a:p>
        </p:txBody>
      </p:sp>
      <p:sp>
        <p:nvSpPr>
          <p:cNvPr id="3" name="Content Placeholder 2">
            <a:extLst>
              <a:ext uri="{FF2B5EF4-FFF2-40B4-BE49-F238E27FC236}">
                <a16:creationId xmlns:a16="http://schemas.microsoft.com/office/drawing/2014/main" xmlns="" id="{4F3D40D4-8EC9-48CF-8FAC-E2598156D2FB}"/>
              </a:ext>
            </a:extLst>
          </p:cNvPr>
          <p:cNvSpPr>
            <a:spLocks noGrp="1"/>
          </p:cNvSpPr>
          <p:nvPr>
            <p:ph idx="1"/>
          </p:nvPr>
        </p:nvSpPr>
        <p:spPr>
          <a:xfrm>
            <a:off x="677334" y="1413614"/>
            <a:ext cx="8596668" cy="4587941"/>
          </a:xfrm>
        </p:spPr>
        <p:txBody>
          <a:bodyPr>
            <a:noAutofit/>
          </a:bodyPr>
          <a:lstStyle/>
          <a:p>
            <a:r>
              <a:rPr lang="en-GB" sz="2400" dirty="0"/>
              <a:t>On 25th May 2018, the General Data Protection Regulation (GDPR) will become law. </a:t>
            </a:r>
            <a:r>
              <a:rPr lang="en-GB" sz="2400" dirty="0" smtClean="0"/>
              <a:t>Information </a:t>
            </a:r>
            <a:r>
              <a:rPr lang="en-GB" sz="2400" dirty="0"/>
              <a:t>which </a:t>
            </a:r>
            <a:r>
              <a:rPr lang="en-GB" sz="2400" dirty="0" smtClean="0"/>
              <a:t>is </a:t>
            </a:r>
            <a:r>
              <a:rPr lang="en-GB" sz="2400" dirty="0"/>
              <a:t>within the scope of the Data Protection Act </a:t>
            </a:r>
            <a:r>
              <a:rPr lang="en-GB" sz="2400" dirty="0" smtClean="0"/>
              <a:t>1998 </a:t>
            </a:r>
            <a:r>
              <a:rPr lang="en-GB" sz="2400" dirty="0"/>
              <a:t>will also fall within the scope of GDPR.</a:t>
            </a:r>
            <a:endParaRPr lang="en-GB" sz="2400" dirty="0" smtClean="0"/>
          </a:p>
          <a:p>
            <a:pPr marL="0" indent="0">
              <a:buNone/>
            </a:pPr>
            <a:endParaRPr lang="en-GB" sz="2400" dirty="0"/>
          </a:p>
          <a:p>
            <a:r>
              <a:rPr lang="en-GB" sz="2400" dirty="0" smtClean="0"/>
              <a:t>GDPR applies </a:t>
            </a:r>
            <a:r>
              <a:rPr lang="en-GB" sz="2400" dirty="0"/>
              <a:t>to everyone and all organisations in Europe</a:t>
            </a:r>
          </a:p>
          <a:p>
            <a:r>
              <a:rPr lang="en-GB" sz="2400" dirty="0" smtClean="0"/>
              <a:t>GDPR sets </a:t>
            </a:r>
            <a:r>
              <a:rPr lang="en-GB" sz="2400" dirty="0"/>
              <a:t>out our individual </a:t>
            </a:r>
            <a:r>
              <a:rPr lang="en-GB" sz="2400" dirty="0" smtClean="0"/>
              <a:t>and organisational responsibilities </a:t>
            </a:r>
            <a:r>
              <a:rPr lang="en-GB" sz="2400" dirty="0"/>
              <a:t>with regard to:</a:t>
            </a:r>
          </a:p>
          <a:p>
            <a:pPr lvl="1"/>
            <a:r>
              <a:rPr lang="en-GB" sz="2400" dirty="0"/>
              <a:t>Personal Data, which must be used and looked after correctly.</a:t>
            </a:r>
          </a:p>
          <a:p>
            <a:pPr marL="457200" lvl="1" indent="0">
              <a:buNone/>
            </a:pPr>
            <a:endParaRPr lang="en-GB" sz="2000" dirty="0"/>
          </a:p>
        </p:txBody>
      </p:sp>
    </p:spTree>
    <p:extLst>
      <p:ext uri="{BB962C8B-B14F-4D97-AF65-F5344CB8AC3E}">
        <p14:creationId xmlns:p14="http://schemas.microsoft.com/office/powerpoint/2010/main" val="15972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27C80-1434-4CF9-A0AF-00C82DD0B37D}"/>
              </a:ext>
            </a:extLst>
          </p:cNvPr>
          <p:cNvSpPr>
            <a:spLocks noGrp="1"/>
          </p:cNvSpPr>
          <p:nvPr>
            <p:ph type="title"/>
          </p:nvPr>
        </p:nvSpPr>
        <p:spPr/>
        <p:txBody>
          <a:bodyPr/>
          <a:lstStyle/>
          <a:p>
            <a:r>
              <a:rPr lang="en-GB" dirty="0"/>
              <a:t>GDPR – Introduction and Context</a:t>
            </a:r>
          </a:p>
        </p:txBody>
      </p:sp>
      <p:sp>
        <p:nvSpPr>
          <p:cNvPr id="3" name="Content Placeholder 2">
            <a:extLst>
              <a:ext uri="{FF2B5EF4-FFF2-40B4-BE49-F238E27FC236}">
                <a16:creationId xmlns:a16="http://schemas.microsoft.com/office/drawing/2014/main" xmlns="" id="{4F3D40D4-8EC9-48CF-8FAC-E2598156D2FB}"/>
              </a:ext>
            </a:extLst>
          </p:cNvPr>
          <p:cNvSpPr>
            <a:spLocks noGrp="1"/>
          </p:cNvSpPr>
          <p:nvPr>
            <p:ph idx="1"/>
          </p:nvPr>
        </p:nvSpPr>
        <p:spPr>
          <a:xfrm>
            <a:off x="677334" y="1413614"/>
            <a:ext cx="8596668" cy="3880773"/>
          </a:xfrm>
        </p:spPr>
        <p:txBody>
          <a:bodyPr>
            <a:noAutofit/>
          </a:bodyPr>
          <a:lstStyle/>
          <a:p>
            <a:pPr marL="457200" lvl="1" indent="0">
              <a:buNone/>
            </a:pPr>
            <a:endParaRPr lang="en-GB" sz="2000" dirty="0"/>
          </a:p>
          <a:p>
            <a:r>
              <a:rPr lang="en-GB" sz="2400" dirty="0"/>
              <a:t>Personal data is shared widely – possibly with 1000s of copies out there.</a:t>
            </a:r>
          </a:p>
          <a:p>
            <a:r>
              <a:rPr lang="en-GB" sz="2400" dirty="0"/>
              <a:t>Personal data is vulnerable to abuse</a:t>
            </a:r>
            <a:r>
              <a:rPr lang="en-GB" sz="2400" dirty="0" smtClean="0"/>
              <a:t>.</a:t>
            </a:r>
          </a:p>
          <a:p>
            <a:r>
              <a:rPr lang="en-GB" sz="2400" dirty="0" smtClean="0"/>
              <a:t>Working within the Disabled Students Allowance (DSA) programme we receive, process and share personal data.</a:t>
            </a:r>
            <a:endParaRPr lang="en-GB" sz="2400" dirty="0"/>
          </a:p>
          <a:p>
            <a:r>
              <a:rPr lang="en-GB" sz="2400" dirty="0"/>
              <a:t>Some data relating to </a:t>
            </a:r>
            <a:r>
              <a:rPr lang="en-GB" sz="2400" dirty="0" smtClean="0"/>
              <a:t>our DSA supported students and the services we provide </a:t>
            </a:r>
            <a:r>
              <a:rPr lang="en-GB" sz="2400" dirty="0"/>
              <a:t>is likely to be ‘sensitive data’.</a:t>
            </a:r>
          </a:p>
        </p:txBody>
      </p:sp>
      <p:sp>
        <p:nvSpPr>
          <p:cNvPr id="4" name="Slide Number Placeholder 3"/>
          <p:cNvSpPr>
            <a:spLocks noGrp="1"/>
          </p:cNvSpPr>
          <p:nvPr>
            <p:ph type="sldNum" sz="quarter" idx="12"/>
          </p:nvPr>
        </p:nvSpPr>
        <p:spPr/>
        <p:txBody>
          <a:bodyPr/>
          <a:lstStyle/>
          <a:p>
            <a:fld id="{4703D0D3-E685-405C-AA85-9F3227774D84}" type="slidenum">
              <a:rPr lang="en-GB" smtClean="0"/>
              <a:t>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839" y="4701814"/>
            <a:ext cx="2898182" cy="1932121"/>
          </a:xfrm>
          <a:prstGeom prst="rect">
            <a:avLst/>
          </a:prstGeom>
        </p:spPr>
      </p:pic>
    </p:spTree>
    <p:extLst>
      <p:ext uri="{BB962C8B-B14F-4D97-AF65-F5344CB8AC3E}">
        <p14:creationId xmlns:p14="http://schemas.microsoft.com/office/powerpoint/2010/main" val="12963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C7A2B-FDA9-4977-A9A0-F964BE3351B3}"/>
              </a:ext>
            </a:extLst>
          </p:cNvPr>
          <p:cNvSpPr>
            <a:spLocks noGrp="1"/>
          </p:cNvSpPr>
          <p:nvPr>
            <p:ph type="title"/>
          </p:nvPr>
        </p:nvSpPr>
        <p:spPr/>
        <p:txBody>
          <a:bodyPr/>
          <a:lstStyle/>
          <a:p>
            <a:r>
              <a:rPr lang="en-GB" dirty="0"/>
              <a:t>GDPR – </a:t>
            </a:r>
            <a:r>
              <a:rPr lang="en-GB" dirty="0" smtClean="0"/>
              <a:t>Some </a:t>
            </a:r>
            <a:r>
              <a:rPr lang="en-GB" dirty="0"/>
              <a:t>K</a:t>
            </a:r>
            <a:r>
              <a:rPr lang="en-GB" dirty="0" smtClean="0"/>
              <a:t>ey </a:t>
            </a:r>
            <a:r>
              <a:rPr lang="en-GB" dirty="0"/>
              <a:t>T</a:t>
            </a:r>
            <a:r>
              <a:rPr lang="en-GB" dirty="0" smtClean="0"/>
              <a:t>hings</a:t>
            </a:r>
            <a:r>
              <a:rPr lang="en-GB" dirty="0"/>
              <a:t>:</a:t>
            </a:r>
          </a:p>
        </p:txBody>
      </p:sp>
      <p:sp>
        <p:nvSpPr>
          <p:cNvPr id="3" name="Content Placeholder 2">
            <a:extLst>
              <a:ext uri="{FF2B5EF4-FFF2-40B4-BE49-F238E27FC236}">
                <a16:creationId xmlns:a16="http://schemas.microsoft.com/office/drawing/2014/main" xmlns="" id="{4693BC2D-EF34-431C-90D2-1D35275DBA76}"/>
              </a:ext>
            </a:extLst>
          </p:cNvPr>
          <p:cNvSpPr>
            <a:spLocks noGrp="1"/>
          </p:cNvSpPr>
          <p:nvPr>
            <p:ph idx="1"/>
          </p:nvPr>
        </p:nvSpPr>
        <p:spPr/>
        <p:txBody>
          <a:bodyPr>
            <a:normAutofit/>
          </a:bodyPr>
          <a:lstStyle/>
          <a:p>
            <a:r>
              <a:rPr lang="en-GB" sz="2400" dirty="0"/>
              <a:t>Data must be used fairly, lawfully and transparently</a:t>
            </a:r>
          </a:p>
          <a:p>
            <a:r>
              <a:rPr lang="en-GB" sz="2400" dirty="0"/>
              <a:t>Data must be held safely </a:t>
            </a:r>
          </a:p>
          <a:p>
            <a:r>
              <a:rPr lang="en-GB" sz="2400" dirty="0"/>
              <a:t>Data </a:t>
            </a:r>
            <a:r>
              <a:rPr lang="en-GB" sz="2400" dirty="0" smtClean="0"/>
              <a:t>must </a:t>
            </a:r>
            <a:r>
              <a:rPr lang="en-GB" sz="2400" dirty="0"/>
              <a:t>be held </a:t>
            </a:r>
            <a:r>
              <a:rPr lang="en-GB" sz="2400" dirty="0" smtClean="0"/>
              <a:t>only as </a:t>
            </a:r>
            <a:r>
              <a:rPr lang="en-GB" sz="2400" dirty="0"/>
              <a:t>long as needed</a:t>
            </a:r>
          </a:p>
          <a:p>
            <a:r>
              <a:rPr lang="en-GB" sz="2400" dirty="0" smtClean="0"/>
              <a:t>Individuals (students, support workers, employees) </a:t>
            </a:r>
            <a:r>
              <a:rPr lang="en-GB" sz="2400" dirty="0"/>
              <a:t>have rights over what happens to their data.</a:t>
            </a:r>
          </a:p>
        </p:txBody>
      </p:sp>
    </p:spTree>
    <p:extLst>
      <p:ext uri="{BB962C8B-B14F-4D97-AF65-F5344CB8AC3E}">
        <p14:creationId xmlns:p14="http://schemas.microsoft.com/office/powerpoint/2010/main" val="5300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53AF1E-75E7-4437-87CA-9F6B6DA5B786}"/>
              </a:ext>
            </a:extLst>
          </p:cNvPr>
          <p:cNvSpPr>
            <a:spLocks noGrp="1"/>
          </p:cNvSpPr>
          <p:nvPr>
            <p:ph type="title"/>
          </p:nvPr>
        </p:nvSpPr>
        <p:spPr/>
        <p:txBody>
          <a:bodyPr/>
          <a:lstStyle/>
          <a:p>
            <a:r>
              <a:rPr lang="en-GB" dirty="0"/>
              <a:t>What is Personal Data?</a:t>
            </a:r>
          </a:p>
        </p:txBody>
      </p:sp>
      <p:sp>
        <p:nvSpPr>
          <p:cNvPr id="3" name="Content Placeholder 2">
            <a:extLst>
              <a:ext uri="{FF2B5EF4-FFF2-40B4-BE49-F238E27FC236}">
                <a16:creationId xmlns:a16="http://schemas.microsoft.com/office/drawing/2014/main" xmlns="" id="{E5D96307-BE9C-44F6-9311-C1AFF58D1825}"/>
              </a:ext>
            </a:extLst>
          </p:cNvPr>
          <p:cNvSpPr>
            <a:spLocks noGrp="1"/>
          </p:cNvSpPr>
          <p:nvPr>
            <p:ph idx="1"/>
          </p:nvPr>
        </p:nvSpPr>
        <p:spPr>
          <a:xfrm>
            <a:off x="838200" y="1408935"/>
            <a:ext cx="8730803" cy="5015013"/>
          </a:xfrm>
        </p:spPr>
        <p:txBody>
          <a:bodyPr>
            <a:normAutofit/>
          </a:bodyPr>
          <a:lstStyle/>
          <a:p>
            <a:r>
              <a:rPr lang="en-GB" sz="2800" dirty="0"/>
              <a:t>Personal data relates to identifiable, living people and their ‘identifiers</a:t>
            </a:r>
            <a:r>
              <a:rPr lang="en-GB" sz="2400" dirty="0"/>
              <a:t>’</a:t>
            </a:r>
          </a:p>
          <a:p>
            <a:r>
              <a:rPr lang="en-GB" sz="2400" dirty="0"/>
              <a:t>It includes data such as:</a:t>
            </a:r>
          </a:p>
          <a:p>
            <a:pPr lvl="1"/>
            <a:r>
              <a:rPr lang="en-GB" sz="2400" dirty="0"/>
              <a:t>Name and address</a:t>
            </a:r>
          </a:p>
          <a:p>
            <a:pPr lvl="1"/>
            <a:r>
              <a:rPr lang="en-GB" sz="2400" dirty="0"/>
              <a:t>Email address</a:t>
            </a:r>
          </a:p>
          <a:p>
            <a:pPr lvl="1"/>
            <a:r>
              <a:rPr lang="en-GB" sz="2400" dirty="0"/>
              <a:t>Banking details</a:t>
            </a:r>
          </a:p>
          <a:p>
            <a:pPr lvl="1"/>
            <a:r>
              <a:rPr lang="en-GB" sz="2400" dirty="0"/>
              <a:t>ID number</a:t>
            </a:r>
          </a:p>
          <a:p>
            <a:pPr lvl="1"/>
            <a:r>
              <a:rPr lang="en-GB" sz="2400" dirty="0"/>
              <a:t>Hobbies and </a:t>
            </a:r>
            <a:r>
              <a:rPr lang="en-GB" sz="2400" dirty="0" smtClean="0"/>
              <a:t>interests</a:t>
            </a:r>
          </a:p>
          <a:p>
            <a:pPr lvl="1"/>
            <a:r>
              <a:rPr lang="en-GB" sz="2400" dirty="0" smtClean="0"/>
              <a:t>Online identifiers such as an IP address</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9143" y="4510006"/>
            <a:ext cx="3177153" cy="2118102"/>
          </a:xfrm>
          <a:prstGeom prst="rect">
            <a:avLst/>
          </a:prstGeom>
        </p:spPr>
      </p:pic>
    </p:spTree>
    <p:extLst>
      <p:ext uri="{BB962C8B-B14F-4D97-AF65-F5344CB8AC3E}">
        <p14:creationId xmlns:p14="http://schemas.microsoft.com/office/powerpoint/2010/main" val="21715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53AF1E-75E7-4437-87CA-9F6B6DA5B786}"/>
              </a:ext>
            </a:extLst>
          </p:cNvPr>
          <p:cNvSpPr>
            <a:spLocks noGrp="1"/>
          </p:cNvSpPr>
          <p:nvPr>
            <p:ph type="title"/>
          </p:nvPr>
        </p:nvSpPr>
        <p:spPr/>
        <p:txBody>
          <a:bodyPr/>
          <a:lstStyle/>
          <a:p>
            <a:r>
              <a:rPr lang="en-GB" dirty="0"/>
              <a:t>What is </a:t>
            </a:r>
            <a:r>
              <a:rPr lang="en-GB" dirty="0" smtClean="0"/>
              <a:t>Sensitive Personal </a:t>
            </a:r>
            <a:r>
              <a:rPr lang="en-GB" dirty="0"/>
              <a:t>Data?</a:t>
            </a:r>
          </a:p>
        </p:txBody>
      </p:sp>
      <p:sp>
        <p:nvSpPr>
          <p:cNvPr id="3" name="Content Placeholder 2">
            <a:extLst>
              <a:ext uri="{FF2B5EF4-FFF2-40B4-BE49-F238E27FC236}">
                <a16:creationId xmlns:a16="http://schemas.microsoft.com/office/drawing/2014/main" xmlns="" id="{E5D96307-BE9C-44F6-9311-C1AFF58D1825}"/>
              </a:ext>
            </a:extLst>
          </p:cNvPr>
          <p:cNvSpPr>
            <a:spLocks noGrp="1"/>
          </p:cNvSpPr>
          <p:nvPr>
            <p:ph idx="1"/>
          </p:nvPr>
        </p:nvSpPr>
        <p:spPr>
          <a:xfrm>
            <a:off x="838200" y="1408935"/>
            <a:ext cx="10515600" cy="5015013"/>
          </a:xfrm>
        </p:spPr>
        <p:txBody>
          <a:bodyPr>
            <a:normAutofit/>
          </a:bodyPr>
          <a:lstStyle/>
          <a:p>
            <a:r>
              <a:rPr lang="en-GB" sz="2800" dirty="0" smtClean="0"/>
              <a:t>Special </a:t>
            </a:r>
            <a:r>
              <a:rPr lang="en-GB" sz="2800" dirty="0"/>
              <a:t>categories of sensitive data include:</a:t>
            </a:r>
          </a:p>
          <a:p>
            <a:pPr lvl="1"/>
            <a:r>
              <a:rPr lang="en-GB" sz="2400" dirty="0" smtClean="0"/>
              <a:t>Health and disability </a:t>
            </a:r>
            <a:r>
              <a:rPr lang="en-GB" sz="2400" dirty="0"/>
              <a:t>data</a:t>
            </a:r>
          </a:p>
          <a:p>
            <a:pPr lvl="1"/>
            <a:r>
              <a:rPr lang="en-GB" sz="2400" dirty="0"/>
              <a:t>Biometric data</a:t>
            </a:r>
          </a:p>
          <a:p>
            <a:pPr lvl="1"/>
            <a:r>
              <a:rPr lang="en-GB" sz="2400" dirty="0"/>
              <a:t>Ethnic origin</a:t>
            </a:r>
          </a:p>
          <a:p>
            <a:pPr lvl="1"/>
            <a:r>
              <a:rPr lang="en-GB" sz="2400" dirty="0"/>
              <a:t>Religion</a:t>
            </a:r>
          </a:p>
          <a:p>
            <a:pPr lvl="1"/>
            <a:r>
              <a:rPr lang="en-GB" sz="2400" dirty="0"/>
              <a:t>Criminal convictions </a:t>
            </a:r>
            <a:r>
              <a:rPr lang="en-GB" sz="2400" dirty="0" smtClean="0"/>
              <a:t>(this </a:t>
            </a:r>
            <a:r>
              <a:rPr lang="en-GB" sz="2400" dirty="0"/>
              <a:t>data has extra safeguards)</a:t>
            </a:r>
          </a:p>
          <a:p>
            <a:pPr lvl="1"/>
            <a:r>
              <a:rPr lang="en-GB" sz="2400" dirty="0"/>
              <a:t>Data on under </a:t>
            </a:r>
            <a:r>
              <a:rPr lang="en-GB" sz="2400" dirty="0" smtClean="0"/>
              <a:t>16s (this data has particular protection)</a:t>
            </a:r>
            <a:endParaRPr lang="en-GB" sz="2400" dirty="0"/>
          </a:p>
          <a:p>
            <a:pPr lvl="1"/>
            <a:endParaRPr lang="en-GB" dirty="0"/>
          </a:p>
        </p:txBody>
      </p:sp>
    </p:spTree>
    <p:extLst>
      <p:ext uri="{BB962C8B-B14F-4D97-AF65-F5344CB8AC3E}">
        <p14:creationId xmlns:p14="http://schemas.microsoft.com/office/powerpoint/2010/main" val="14811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43FF3-07DF-447C-983B-38346D53A343}"/>
              </a:ext>
            </a:extLst>
          </p:cNvPr>
          <p:cNvSpPr>
            <a:spLocks noGrp="1"/>
          </p:cNvSpPr>
          <p:nvPr>
            <p:ph type="title"/>
          </p:nvPr>
        </p:nvSpPr>
        <p:spPr/>
        <p:txBody>
          <a:bodyPr/>
          <a:lstStyle/>
          <a:p>
            <a:r>
              <a:rPr lang="en-GB" dirty="0"/>
              <a:t>GDPR – Other Considerations</a:t>
            </a:r>
          </a:p>
        </p:txBody>
      </p:sp>
      <p:sp>
        <p:nvSpPr>
          <p:cNvPr id="3" name="Content Placeholder 2">
            <a:extLst>
              <a:ext uri="{FF2B5EF4-FFF2-40B4-BE49-F238E27FC236}">
                <a16:creationId xmlns:a16="http://schemas.microsoft.com/office/drawing/2014/main" xmlns="" id="{1ECF9569-CA7D-4126-8BD2-130A745D1D20}"/>
              </a:ext>
            </a:extLst>
          </p:cNvPr>
          <p:cNvSpPr>
            <a:spLocks noGrp="1"/>
          </p:cNvSpPr>
          <p:nvPr>
            <p:ph idx="1"/>
          </p:nvPr>
        </p:nvSpPr>
        <p:spPr>
          <a:xfrm>
            <a:off x="723633" y="1576068"/>
            <a:ext cx="8596668" cy="3880773"/>
          </a:xfrm>
        </p:spPr>
        <p:txBody>
          <a:bodyPr>
            <a:normAutofit/>
          </a:bodyPr>
          <a:lstStyle/>
          <a:p>
            <a:r>
              <a:rPr lang="en-GB" sz="2400" dirty="0"/>
              <a:t>The regulations cover the ‘processing of data’; which is pretty much anything we might do with data</a:t>
            </a:r>
          </a:p>
          <a:p>
            <a:pPr lvl="1"/>
            <a:r>
              <a:rPr lang="en-GB" sz="2000" dirty="0"/>
              <a:t>For example: Displaying a name on a computer screen is processing. Adding an address to a database is processing. </a:t>
            </a:r>
          </a:p>
          <a:p>
            <a:r>
              <a:rPr lang="en-GB" sz="2400" dirty="0"/>
              <a:t>The regulations apply to all organisations</a:t>
            </a:r>
          </a:p>
          <a:p>
            <a:pPr lvl="1"/>
            <a:r>
              <a:rPr lang="en-GB" sz="2000" dirty="0" smtClean="0"/>
              <a:t>Businesses</a:t>
            </a:r>
          </a:p>
          <a:p>
            <a:pPr lvl="2"/>
            <a:r>
              <a:rPr lang="en-GB" sz="1800" dirty="0" smtClean="0"/>
              <a:t>Companies, sole traders, and Not-for-Profit organisations</a:t>
            </a:r>
            <a:endParaRPr lang="en-GB" sz="1800" dirty="0"/>
          </a:p>
          <a:p>
            <a:pPr lvl="1"/>
            <a:r>
              <a:rPr lang="en-GB" sz="2000" dirty="0"/>
              <a:t>Educational establishments</a:t>
            </a:r>
          </a:p>
          <a:p>
            <a:pPr lvl="1"/>
            <a:r>
              <a:rPr lang="en-GB" sz="2000" dirty="0"/>
              <a:t>Charities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2" y="4283213"/>
            <a:ext cx="2649272" cy="2347255"/>
          </a:xfrm>
          <a:prstGeom prst="rect">
            <a:avLst/>
          </a:prstGeom>
        </p:spPr>
      </p:pic>
    </p:spTree>
    <p:extLst>
      <p:ext uri="{BB962C8B-B14F-4D97-AF65-F5344CB8AC3E}">
        <p14:creationId xmlns:p14="http://schemas.microsoft.com/office/powerpoint/2010/main" val="108046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22B29-0EC9-4A27-83DF-9F41C9D880DB}"/>
              </a:ext>
            </a:extLst>
          </p:cNvPr>
          <p:cNvSpPr>
            <a:spLocks noGrp="1"/>
          </p:cNvSpPr>
          <p:nvPr>
            <p:ph type="title"/>
          </p:nvPr>
        </p:nvSpPr>
        <p:spPr/>
        <p:txBody>
          <a:bodyPr/>
          <a:lstStyle/>
          <a:p>
            <a:r>
              <a:rPr lang="en-GB" dirty="0"/>
              <a:t>GDPR – Key Terms</a:t>
            </a:r>
          </a:p>
        </p:txBody>
      </p:sp>
      <p:sp>
        <p:nvSpPr>
          <p:cNvPr id="3" name="Content Placeholder 2">
            <a:extLst>
              <a:ext uri="{FF2B5EF4-FFF2-40B4-BE49-F238E27FC236}">
                <a16:creationId xmlns:a16="http://schemas.microsoft.com/office/drawing/2014/main" xmlns="" id="{CAC74D5C-64F2-49DE-9D20-C0B5C2E8DD50}"/>
              </a:ext>
            </a:extLst>
          </p:cNvPr>
          <p:cNvSpPr>
            <a:spLocks noGrp="1"/>
          </p:cNvSpPr>
          <p:nvPr>
            <p:ph idx="1"/>
          </p:nvPr>
        </p:nvSpPr>
        <p:spPr>
          <a:xfrm>
            <a:off x="677334" y="1529769"/>
            <a:ext cx="8596668" cy="3880773"/>
          </a:xfrm>
        </p:spPr>
        <p:txBody>
          <a:bodyPr>
            <a:noAutofit/>
          </a:bodyPr>
          <a:lstStyle/>
          <a:p>
            <a:r>
              <a:rPr lang="en-GB" sz="2000" dirty="0"/>
              <a:t>Data Subject</a:t>
            </a:r>
          </a:p>
          <a:p>
            <a:pPr lvl="1"/>
            <a:r>
              <a:rPr lang="en-GB" sz="1800" dirty="0"/>
              <a:t>The individual – Examples; student, support worker, higher education staff </a:t>
            </a:r>
            <a:r>
              <a:rPr lang="en-GB" sz="1800" dirty="0" smtClean="0"/>
              <a:t>member, employed staff member.</a:t>
            </a:r>
            <a:endParaRPr lang="en-GB" sz="1800" dirty="0"/>
          </a:p>
          <a:p>
            <a:r>
              <a:rPr lang="en-GB" sz="2000" dirty="0"/>
              <a:t>Data Processor</a:t>
            </a:r>
          </a:p>
          <a:p>
            <a:pPr lvl="1"/>
            <a:r>
              <a:rPr lang="en-GB" sz="1800" dirty="0" smtClean="0"/>
              <a:t>Anyone </a:t>
            </a:r>
            <a:r>
              <a:rPr lang="en-GB" sz="1800" dirty="0"/>
              <a:t>who sees or handles the data – Examples; DSA provider administrator, support worker, higher education staff member, funding body administrator, auditing and quality body.</a:t>
            </a:r>
          </a:p>
          <a:p>
            <a:r>
              <a:rPr lang="en-GB" sz="2000" dirty="0"/>
              <a:t>Data Controller</a:t>
            </a:r>
          </a:p>
          <a:p>
            <a:pPr lvl="1"/>
            <a:r>
              <a:rPr lang="en-GB" sz="1800" dirty="0"/>
              <a:t>Overall responsibility for data – Examples; DSA provider manager, disability services manager, auditing and quality body.</a:t>
            </a:r>
          </a:p>
          <a:p>
            <a:r>
              <a:rPr lang="en-GB" sz="2000" dirty="0"/>
              <a:t>Data Protection Officer (DPO)</a:t>
            </a:r>
          </a:p>
          <a:p>
            <a:pPr lvl="1"/>
            <a:r>
              <a:rPr lang="en-GB" sz="1800" dirty="0"/>
              <a:t>If a large organisation and/or handling special categories of data then a DPO should be designated – Example; DSA provider director, funding body manager.</a:t>
            </a:r>
          </a:p>
        </p:txBody>
      </p:sp>
    </p:spTree>
    <p:extLst>
      <p:ext uri="{BB962C8B-B14F-4D97-AF65-F5344CB8AC3E}">
        <p14:creationId xmlns:p14="http://schemas.microsoft.com/office/powerpoint/2010/main" val="380656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7701</TotalTime>
  <Words>3025</Words>
  <Application>Microsoft Office PowerPoint</Application>
  <PresentationFormat>Widescreen</PresentationFormat>
  <Paragraphs>287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Facet</vt:lpstr>
      <vt:lpstr>General Data Protection Regulations (GDPR) and Disabled Students Allowance (DSA)  </vt:lpstr>
      <vt:lpstr>Objectives of the General Data Protection Regulation Training</vt:lpstr>
      <vt:lpstr>GDPR – Introduction and Context</vt:lpstr>
      <vt:lpstr>GDPR – Introduction and Context</vt:lpstr>
      <vt:lpstr>GDPR – Some Key Things:</vt:lpstr>
      <vt:lpstr>What is Personal Data?</vt:lpstr>
      <vt:lpstr>What is Sensitive Personal Data?</vt:lpstr>
      <vt:lpstr>GDPR – Other Considerations</vt:lpstr>
      <vt:lpstr>GDPR – Key Terms</vt:lpstr>
      <vt:lpstr>Data Protection Principles  Personal Data must be:</vt:lpstr>
      <vt:lpstr>Data Protection Principles Personal Data must be:</vt:lpstr>
      <vt:lpstr>A person has rights over their data - </vt:lpstr>
      <vt:lpstr>A person has rights over their data - </vt:lpstr>
      <vt:lpstr>A person has rights over their data - </vt:lpstr>
      <vt:lpstr>GDPR - Breaches</vt:lpstr>
      <vt:lpstr>GDPR considerations – Disabled Students Allowance</vt:lpstr>
      <vt:lpstr>GDPR – Disabled Students Allowance</vt:lpstr>
      <vt:lpstr>GDPR – Disabled Students Allowance</vt:lpstr>
      <vt:lpstr>GDPR – Disabled Students Allowance</vt:lpstr>
      <vt:lpstr>GDPR and Student Support A Case Study</vt:lpstr>
      <vt:lpstr>GDPR and Student Support Questions relating to the Case Study</vt:lpstr>
      <vt:lpstr>There are 6 questions to check your understanding of the GDPR Question 1</vt:lpstr>
      <vt:lpstr>Question 2</vt:lpstr>
      <vt:lpstr>Question 3</vt:lpstr>
      <vt:lpstr>Question 4 </vt:lpstr>
      <vt:lpstr>Question 5</vt:lpstr>
      <vt:lpstr>GDPR</vt:lpstr>
      <vt:lpstr>GDPR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Data Protection Regulations  (GDPR)</dc:title>
  <dc:creator>Bridget and Graham Coiley</dc:creator>
  <cp:lastModifiedBy>Graham Coiley</cp:lastModifiedBy>
  <cp:revision>174</cp:revision>
  <dcterms:created xsi:type="dcterms:W3CDTF">2018-02-26T12:42:01Z</dcterms:created>
  <dcterms:modified xsi:type="dcterms:W3CDTF">2018-04-16T09:56:39Z</dcterms:modified>
</cp:coreProperties>
</file>